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345" r:id="rId2"/>
    <p:sldId id="328" r:id="rId3"/>
    <p:sldId id="375" r:id="rId4"/>
    <p:sldId id="376" r:id="rId5"/>
    <p:sldId id="308" r:id="rId6"/>
    <p:sldId id="307" r:id="rId7"/>
    <p:sldId id="386" r:id="rId8"/>
    <p:sldId id="383" r:id="rId9"/>
    <p:sldId id="378" r:id="rId10"/>
    <p:sldId id="363" r:id="rId11"/>
    <p:sldId id="364" r:id="rId12"/>
    <p:sldId id="365" r:id="rId13"/>
    <p:sldId id="369" r:id="rId14"/>
    <p:sldId id="373" r:id="rId15"/>
    <p:sldId id="382" r:id="rId16"/>
    <p:sldId id="384" r:id="rId17"/>
    <p:sldId id="385"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7087" autoAdjust="0"/>
  </p:normalViewPr>
  <p:slideViewPr>
    <p:cSldViewPr snapToGrid="0" snapToObjects="1">
      <p:cViewPr varScale="1">
        <p:scale>
          <a:sx n="86" d="100"/>
          <a:sy n="86" d="100"/>
        </p:scale>
        <p:origin x="15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969AB4-0C14-4196-86EA-9B0C489951C2}" type="datetimeFigureOut">
              <a:rPr lang="en-US" smtClean="0"/>
              <a:t>7/21/2017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EF5500-09C9-43FC-BB17-C2469659957A}" type="slidenum">
              <a:rPr lang="en-US" smtClean="0"/>
              <a:t>‹#›</a:t>
            </a:fld>
            <a:endParaRPr lang="en-US"/>
          </a:p>
        </p:txBody>
      </p:sp>
    </p:spTree>
    <p:extLst>
      <p:ext uri="{BB962C8B-B14F-4D97-AF65-F5344CB8AC3E}">
        <p14:creationId xmlns:p14="http://schemas.microsoft.com/office/powerpoint/2010/main" val="320075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Performance &amp; Cooking Versatility</a:t>
            </a:r>
          </a:p>
          <a:p>
            <a:r>
              <a:rPr lang="en-US" b="1" dirty="0"/>
              <a:t>— </a:t>
            </a:r>
            <a:r>
              <a:rPr lang="en-US" b="1" i="1" dirty="0"/>
              <a:t>Braise, Grill, Poach, Steam, Bain Marie, Cook and/or Hold</a:t>
            </a:r>
            <a:r>
              <a:rPr lang="en-US" b="1" dirty="0"/>
              <a:t>!</a:t>
            </a:r>
          </a:p>
          <a:p>
            <a:r>
              <a:rPr lang="en-US" dirty="0"/>
              <a:t>The Eclipse ergonomic tilting braising pan continues to outperform the competition in performance, water resistance and ergonomics — all with a streamlined, efficient design. The Eclipse is a multitasking, hard-working, high performance braising pan — so versatile it can braise, grill, poach, steam, bain marie, cook and/or hold almost all menu options. Whether you choose the 30 or 40 gallon model, either gas or electric, manual or power tilt, you’ll own a fast, high capacity unit that will get the job done year after year.</a:t>
            </a:r>
          </a:p>
          <a:p>
            <a:endParaRPr lang="en-US" dirty="0"/>
          </a:p>
          <a:p>
            <a:endParaRPr lang="en-US" dirty="0"/>
          </a:p>
        </p:txBody>
      </p:sp>
      <p:sp>
        <p:nvSpPr>
          <p:cNvPr id="4" name="Slide Number Placeholder 3"/>
          <p:cNvSpPr>
            <a:spLocks noGrp="1"/>
          </p:cNvSpPr>
          <p:nvPr>
            <p:ph type="sldNum" sz="quarter" idx="10"/>
          </p:nvPr>
        </p:nvSpPr>
        <p:spPr/>
        <p:txBody>
          <a:bodyPr/>
          <a:lstStyle/>
          <a:p>
            <a:fld id="{4AEF5500-09C9-43FC-BB17-C2469659957A}" type="slidenum">
              <a:rPr lang="en-US" smtClean="0"/>
              <a:t>2</a:t>
            </a:fld>
            <a:endParaRPr lang="en-US" dirty="0"/>
          </a:p>
        </p:txBody>
      </p:sp>
    </p:spTree>
    <p:extLst>
      <p:ext uri="{BB962C8B-B14F-4D97-AF65-F5344CB8AC3E}">
        <p14:creationId xmlns:p14="http://schemas.microsoft.com/office/powerpoint/2010/main" val="28965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Performance plus</a:t>
            </a:r>
          </a:p>
          <a:p>
            <a:r>
              <a:rPr lang="en-US" dirty="0"/>
              <a:t>It’s ready when you are. The Eclipse heats to 350˚F in just four minutes and evenly delivers tremendous cooking power. The floor of the pan is specially designed to distribute heat uniformly across the entire flat surface, eliminating troublesome uneven hot or cold areas found in competitive units. The flat cooking surface is designed to stay that way year after year so there’s no burning or pooling.</a:t>
            </a:r>
          </a:p>
          <a:p>
            <a:r>
              <a:rPr lang="en-US" b="1" dirty="0"/>
              <a:t>Ergonomic by design</a:t>
            </a:r>
          </a:p>
          <a:p>
            <a:r>
              <a:rPr lang="en-US" dirty="0"/>
              <a:t>The narrow-width footprint saves on expensive hood space. With only one control box, controls are centrally located and at an angle that ensures easy viewing and access. The streamlined, rounded leg stands are easy to clean, meeting all NSF requirements. The faucets are easier to reach by being located closer to the front and have the option of being right-, left-handed, or rear-mounted. The famous easy to clean, rounded interior has no corners to clean.</a:t>
            </a:r>
          </a:p>
          <a:p>
            <a:r>
              <a:rPr lang="en-US" b="1" dirty="0"/>
              <a:t>Defies water ingress</a:t>
            </a:r>
          </a:p>
          <a:p>
            <a:r>
              <a:rPr lang="en-US" dirty="0"/>
              <a:t>Kitchens get wet, especially during cleanup time, and the Eclipse is designed to resist splashback and spray. The control box is sealed and the gas igniter or pilot is shielded. The worm gear mechanism is covered to block water so there’s no worry when cleaning.</a:t>
            </a:r>
          </a:p>
          <a:p>
            <a:r>
              <a:rPr lang="en-US" b="1" dirty="0"/>
              <a:t>Easy, steady pouring</a:t>
            </a:r>
          </a:p>
          <a:p>
            <a:r>
              <a:rPr lang="en-US" dirty="0"/>
              <a:t>The center-tilt design has a shorter pour, consumes less aisle space and is designed to effectively flow the contents of the unit with minimal surge or drip.</a:t>
            </a:r>
          </a:p>
          <a:p>
            <a:endParaRPr lang="en-US" dirty="0"/>
          </a:p>
        </p:txBody>
      </p:sp>
      <p:sp>
        <p:nvSpPr>
          <p:cNvPr id="4" name="Slide Number Placeholder 3"/>
          <p:cNvSpPr>
            <a:spLocks noGrp="1"/>
          </p:cNvSpPr>
          <p:nvPr>
            <p:ph type="sldNum" sz="quarter" idx="10"/>
          </p:nvPr>
        </p:nvSpPr>
        <p:spPr/>
        <p:txBody>
          <a:bodyPr/>
          <a:lstStyle/>
          <a:p>
            <a:fld id="{4AEF5500-09C9-43FC-BB17-C2469659957A}" type="slidenum">
              <a:rPr lang="en-US" smtClean="0"/>
              <a:t>3</a:t>
            </a:fld>
            <a:endParaRPr lang="en-US" dirty="0"/>
          </a:p>
        </p:txBody>
      </p:sp>
    </p:spTree>
    <p:extLst>
      <p:ext uri="{BB962C8B-B14F-4D97-AF65-F5344CB8AC3E}">
        <p14:creationId xmlns:p14="http://schemas.microsoft.com/office/powerpoint/2010/main" val="4395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Performance plus</a:t>
            </a:r>
          </a:p>
          <a:p>
            <a:r>
              <a:rPr lang="en-US" dirty="0"/>
              <a:t>It’s ready when you are. The Eclipse heats to 350˚F in just four minutes and evenly delivers tremendous cooking power. The floor of the pan is specially designed to distribute heat uniformly across the entire flat surface, eliminating troublesome uneven hot or cold areas found in competitive units. The flat cooking surface is designed to stay that way year after year so there’s no burning or pooling.</a:t>
            </a:r>
          </a:p>
          <a:p>
            <a:r>
              <a:rPr lang="en-US" b="1" dirty="0"/>
              <a:t>Ergonomic by design</a:t>
            </a:r>
          </a:p>
          <a:p>
            <a:r>
              <a:rPr lang="en-US" dirty="0"/>
              <a:t>The narrow-width footprint saves on expensive hood space. With only one control box, controls are centrally located and at an angle that ensures easy viewing and access. The streamlined, rounded leg stands are easy to clean, meeting all NSF requirements. The faucets are easier to reach by being located closer to the front and have the option of being right-, left-handed, or rear-mounted. The famous easy to clean, rounded interior has no corners to clean.</a:t>
            </a:r>
          </a:p>
          <a:p>
            <a:r>
              <a:rPr lang="en-US" b="1" dirty="0"/>
              <a:t>Defies water ingress</a:t>
            </a:r>
          </a:p>
          <a:p>
            <a:r>
              <a:rPr lang="en-US" dirty="0"/>
              <a:t>Kitchens get wet, especially during cleanup time, and the Eclipse is designed to resist splashback and spray. The control box is sealed and the gas igniter or pilot is shielded. The worm gear mechanism is covered to block water so there’s no worry when cleaning.</a:t>
            </a:r>
          </a:p>
          <a:p>
            <a:r>
              <a:rPr lang="en-US" b="1" dirty="0"/>
              <a:t>Easy, steady pouring</a:t>
            </a:r>
          </a:p>
          <a:p>
            <a:r>
              <a:rPr lang="en-US" dirty="0"/>
              <a:t>The center-tilt design has a shorter pour, consumes less aisle space and is designed to effectively flow the contents of the unit with minimal surge or drip.</a:t>
            </a:r>
          </a:p>
          <a:p>
            <a:endParaRPr lang="en-US" dirty="0"/>
          </a:p>
        </p:txBody>
      </p:sp>
      <p:sp>
        <p:nvSpPr>
          <p:cNvPr id="4" name="Slide Number Placeholder 3"/>
          <p:cNvSpPr>
            <a:spLocks noGrp="1"/>
          </p:cNvSpPr>
          <p:nvPr>
            <p:ph type="sldNum" sz="quarter" idx="10"/>
          </p:nvPr>
        </p:nvSpPr>
        <p:spPr/>
        <p:txBody>
          <a:bodyPr/>
          <a:lstStyle/>
          <a:p>
            <a:fld id="{4AEF5500-09C9-43FC-BB17-C2469659957A}" type="slidenum">
              <a:rPr lang="en-US" smtClean="0"/>
              <a:t>4</a:t>
            </a:fld>
            <a:endParaRPr lang="en-US" dirty="0"/>
          </a:p>
        </p:txBody>
      </p:sp>
    </p:spTree>
    <p:extLst>
      <p:ext uri="{BB962C8B-B14F-4D97-AF65-F5344CB8AC3E}">
        <p14:creationId xmlns:p14="http://schemas.microsoft.com/office/powerpoint/2010/main" val="4395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Counterbalanced cover design</a:t>
            </a:r>
          </a:p>
          <a:p>
            <a:r>
              <a:rPr lang="en-US" dirty="0"/>
              <a:t>The Eclipse tilting braising pan’s improved, counterbalanced cover design ensures ease of assembly and easier cleaning to meet all NSF standards. The fully adjustable cover will stay put wherever it’s set for ease of operation. The cover allows for controlled steam venting while the adjustable steam vent controls condensate during cooking. The integral condensate drip lip returns water to the product, not on the floor behind the unit. The heavy-duty cover lets you oven-cook all meats, poultry, and seafood. Fewer working parts assure increased durability and higher performance.</a:t>
            </a:r>
          </a:p>
          <a:p>
            <a:endParaRPr lang="en-US" dirty="0"/>
          </a:p>
          <a:p>
            <a:endParaRPr lang="en-US" dirty="0"/>
          </a:p>
        </p:txBody>
      </p:sp>
      <p:sp>
        <p:nvSpPr>
          <p:cNvPr id="4" name="Slide Number Placeholder 3"/>
          <p:cNvSpPr>
            <a:spLocks noGrp="1"/>
          </p:cNvSpPr>
          <p:nvPr>
            <p:ph type="sldNum" sz="quarter" idx="10"/>
          </p:nvPr>
        </p:nvSpPr>
        <p:spPr/>
        <p:txBody>
          <a:bodyPr/>
          <a:lstStyle/>
          <a:p>
            <a:fld id="{4AEF5500-09C9-43FC-BB17-C2469659957A}" type="slidenum">
              <a:rPr lang="en-US" smtClean="0"/>
              <a:t>5</a:t>
            </a:fld>
            <a:endParaRPr lang="en-US"/>
          </a:p>
        </p:txBody>
      </p:sp>
    </p:spTree>
    <p:extLst>
      <p:ext uri="{BB962C8B-B14F-4D97-AF65-F5344CB8AC3E}">
        <p14:creationId xmlns:p14="http://schemas.microsoft.com/office/powerpoint/2010/main" val="17806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Precision controls</a:t>
            </a:r>
          </a:p>
          <a:p>
            <a:r>
              <a:rPr lang="en-US" dirty="0"/>
              <a:t>The precision thermostat regulates temperature for accurate cooking every time and has a dependable electronic ignition. The patented burner system, with high efficiency, means lower energy costs.</a:t>
            </a:r>
          </a:p>
          <a:p>
            <a:endParaRPr lang="en-US" dirty="0"/>
          </a:p>
          <a:p>
            <a:endParaRPr lang="en-US" dirty="0"/>
          </a:p>
        </p:txBody>
      </p:sp>
      <p:sp>
        <p:nvSpPr>
          <p:cNvPr id="4" name="Slide Number Placeholder 3"/>
          <p:cNvSpPr>
            <a:spLocks noGrp="1"/>
          </p:cNvSpPr>
          <p:nvPr>
            <p:ph type="sldNum" sz="quarter" idx="10"/>
          </p:nvPr>
        </p:nvSpPr>
        <p:spPr/>
        <p:txBody>
          <a:bodyPr/>
          <a:lstStyle/>
          <a:p>
            <a:fld id="{4AEF5500-09C9-43FC-BB17-C2469659957A}" type="slidenum">
              <a:rPr lang="en-US" smtClean="0"/>
              <a:t>6</a:t>
            </a:fld>
            <a:endParaRPr lang="en-US"/>
          </a:p>
        </p:txBody>
      </p:sp>
    </p:spTree>
    <p:extLst>
      <p:ext uri="{BB962C8B-B14F-4D97-AF65-F5344CB8AC3E}">
        <p14:creationId xmlns:p14="http://schemas.microsoft.com/office/powerpoint/2010/main" val="3829129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p:cNvPicPr>
            <a:picLocks noChangeAspect="1"/>
          </p:cNvPicPr>
          <p:nvPr userDrawn="1"/>
        </p:nvPicPr>
        <p:blipFill>
          <a:blip r:embed="rId3"/>
          <a:stretch>
            <a:fillRect/>
          </a:stretch>
        </p:blipFill>
        <p:spPr>
          <a:xfrm>
            <a:off x="1168039" y="2698749"/>
            <a:ext cx="6826611" cy="3670913"/>
          </a:xfrm>
          <a:prstGeom prst="rect">
            <a:avLst/>
          </a:prstGeom>
        </p:spPr>
      </p:pic>
      <p:sp>
        <p:nvSpPr>
          <p:cNvPr id="2" name="Title 1"/>
          <p:cNvSpPr>
            <a:spLocks noGrp="1"/>
          </p:cNvSpPr>
          <p:nvPr>
            <p:ph type="ctrTitle" hasCustomPrompt="1"/>
          </p:nvPr>
        </p:nvSpPr>
        <p:spPr>
          <a:xfrm>
            <a:off x="1371599" y="3583766"/>
            <a:ext cx="6400801" cy="1470025"/>
          </a:xfrm>
        </p:spPr>
        <p:txBody>
          <a:bodyPr>
            <a:normAutofit/>
          </a:bodyPr>
          <a:lstStyle>
            <a:lvl1pPr>
              <a:defRPr sz="3600" b="1" spc="100">
                <a:solidFill>
                  <a:schemeClr val="bg1"/>
                </a:solidFill>
                <a:latin typeface="Corbel"/>
                <a:cs typeface="Corbel"/>
              </a:defRPr>
            </a:lvl1pPr>
          </a:lstStyle>
          <a:p>
            <a:r>
              <a:rPr lang="en-US" dirty="0"/>
              <a:t>CLICK TO EDIT MASTER TITLE STYLE</a:t>
            </a:r>
          </a:p>
        </p:txBody>
      </p:sp>
      <p:sp>
        <p:nvSpPr>
          <p:cNvPr id="3" name="Subtitle 2"/>
          <p:cNvSpPr>
            <a:spLocks noGrp="1"/>
          </p:cNvSpPr>
          <p:nvPr>
            <p:ph type="subTitle" idx="1"/>
          </p:nvPr>
        </p:nvSpPr>
        <p:spPr>
          <a:xfrm>
            <a:off x="1371600" y="5054175"/>
            <a:ext cx="6400800" cy="502075"/>
          </a:xfrm>
        </p:spPr>
        <p:txBody>
          <a:bodyPr>
            <a:normAutofit/>
          </a:bodyPr>
          <a:lstStyle>
            <a:lvl1pPr marL="0" indent="0" algn="ctr">
              <a:buNone/>
              <a:defRPr sz="2400">
                <a:solidFill>
                  <a:srgbClr val="FFFFFF"/>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4"/>
          <a:stretch>
            <a:fillRect/>
          </a:stretch>
        </p:blipFill>
        <p:spPr>
          <a:xfrm>
            <a:off x="1168039" y="571500"/>
            <a:ext cx="6826611" cy="1889125"/>
          </a:xfrm>
          <a:prstGeom prst="rect">
            <a:avLst/>
          </a:prstGeom>
        </p:spPr>
      </p:pic>
      <p:pic>
        <p:nvPicPr>
          <p:cNvPr id="6" name="Picture 5"/>
          <p:cNvPicPr>
            <a:picLocks noChangeAspect="1"/>
          </p:cNvPicPr>
          <p:nvPr userDrawn="1"/>
        </p:nvPicPr>
        <p:blipFill>
          <a:blip r:embed="rId5"/>
          <a:stretch>
            <a:fillRect/>
          </a:stretch>
        </p:blipFill>
        <p:spPr>
          <a:xfrm>
            <a:off x="1841500" y="1228725"/>
            <a:ext cx="3205788" cy="755650"/>
          </a:xfrm>
          <a:prstGeom prst="rect">
            <a:avLst/>
          </a:prstGeom>
        </p:spPr>
      </p:pic>
    </p:spTree>
    <p:extLst>
      <p:ext uri="{BB962C8B-B14F-4D97-AF65-F5344CB8AC3E}">
        <p14:creationId xmlns:p14="http://schemas.microsoft.com/office/powerpoint/2010/main" val="338499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if Neede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7917"/>
            <a:ext cx="7555345" cy="5812173"/>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txBox="1">
            <a:spLocks/>
          </p:cNvSpPr>
          <p:nvPr userDrawn="1"/>
        </p:nvSpPr>
        <p:spPr>
          <a:xfrm rot="16200000">
            <a:off x="6762749" y="2003425"/>
            <a:ext cx="3924300" cy="6095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spc="100">
                <a:solidFill>
                  <a:schemeClr val="tx1"/>
                </a:solidFill>
                <a:latin typeface="Corbel"/>
                <a:ea typeface="+mj-ea"/>
                <a:cs typeface="Corbel"/>
              </a:defRPr>
            </a:lvl1pPr>
          </a:lstStyle>
          <a:p>
            <a:pPr algn="r"/>
            <a:r>
              <a:rPr lang="en-US" sz="1400" dirty="0">
                <a:solidFill>
                  <a:schemeClr val="bg1">
                    <a:lumMod val="50000"/>
                  </a:schemeClr>
                </a:solidFill>
              </a:rPr>
              <a:t>BRAISING PANS</a:t>
            </a:r>
          </a:p>
        </p:txBody>
      </p:sp>
      <p:pic>
        <p:nvPicPr>
          <p:cNvPr id="4" name="Picture 3" descr="Untitled-1.png"/>
          <p:cNvPicPr>
            <a:picLocks noChangeAspect="1"/>
          </p:cNvPicPr>
          <p:nvPr userDrawn="1"/>
        </p:nvPicPr>
        <p:blipFill>
          <a:blip r:embed="rId2">
            <a:duotone>
              <a:prstClr val="black"/>
              <a:srgbClr val="141313">
                <a:tint val="45000"/>
                <a:satMod val="400000"/>
              </a:srgbClr>
            </a:duotone>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rot="16200000">
            <a:off x="7991886" y="5829422"/>
            <a:ext cx="1461410" cy="341745"/>
          </a:xfrm>
          <a:prstGeom prst="rect">
            <a:avLst/>
          </a:prstGeom>
        </p:spPr>
      </p:pic>
      <p:pic>
        <p:nvPicPr>
          <p:cNvPr id="2" name="Picture 1"/>
          <p:cNvPicPr>
            <a:picLocks noChangeAspect="1"/>
          </p:cNvPicPr>
          <p:nvPr userDrawn="1"/>
        </p:nvPicPr>
        <p:blipFill rotWithShape="1">
          <a:blip r:embed="rId4"/>
          <a:srcRect t="15482" b="3754"/>
          <a:stretch/>
        </p:blipFill>
        <p:spPr>
          <a:xfrm>
            <a:off x="179189" y="0"/>
            <a:ext cx="8117685" cy="3258526"/>
          </a:xfrm>
          <a:prstGeom prst="rect">
            <a:avLst/>
          </a:prstGeom>
        </p:spPr>
      </p:pic>
      <p:pic>
        <p:nvPicPr>
          <p:cNvPr id="9" name="Picture 8"/>
          <p:cNvPicPr>
            <a:picLocks noChangeAspect="1"/>
          </p:cNvPicPr>
          <p:nvPr userDrawn="1"/>
        </p:nvPicPr>
        <p:blipFill rotWithShape="1">
          <a:blip r:embed="rId4"/>
          <a:srcRect t="33637" b="3754"/>
          <a:stretch/>
        </p:blipFill>
        <p:spPr>
          <a:xfrm flipV="1">
            <a:off x="179189" y="3246072"/>
            <a:ext cx="8117685" cy="3484927"/>
          </a:xfrm>
          <a:prstGeom prst="rect">
            <a:avLst/>
          </a:prstGeom>
        </p:spPr>
      </p:pic>
    </p:spTree>
    <p:extLst>
      <p:ext uri="{BB962C8B-B14F-4D97-AF65-F5344CB8AC3E}">
        <p14:creationId xmlns:p14="http://schemas.microsoft.com/office/powerpoint/2010/main" val="346601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384628" y="504825"/>
            <a:ext cx="7702550" cy="1143000"/>
          </a:xfrm>
        </p:spPr>
        <p:txBody>
          <a:bodyPr>
            <a:normAutofit/>
          </a:bodyPr>
          <a:lstStyle>
            <a:lvl1pPr algn="l">
              <a:defRPr sz="3200" spc="100">
                <a:solidFill>
                  <a:schemeClr val="tx1"/>
                </a:solidFill>
                <a:latin typeface="Corbel"/>
                <a:cs typeface="Corbel"/>
              </a:defRPr>
            </a:lvl1pPr>
          </a:lstStyle>
          <a:p>
            <a:r>
              <a:rPr lang="en-US" dirty="0"/>
              <a:t>CLICK TO EDIT MASTER TITLE STYLE</a:t>
            </a:r>
          </a:p>
        </p:txBody>
      </p:sp>
      <p:sp>
        <p:nvSpPr>
          <p:cNvPr id="3" name="Content Placeholder 2"/>
          <p:cNvSpPr>
            <a:spLocks noGrp="1"/>
          </p:cNvSpPr>
          <p:nvPr>
            <p:ph idx="1"/>
          </p:nvPr>
        </p:nvSpPr>
        <p:spPr>
          <a:xfrm>
            <a:off x="384628" y="1825624"/>
            <a:ext cx="7702550" cy="4556125"/>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txBox="1">
            <a:spLocks/>
          </p:cNvSpPr>
          <p:nvPr userDrawn="1"/>
        </p:nvSpPr>
        <p:spPr>
          <a:xfrm rot="16200000">
            <a:off x="6762749" y="2003425"/>
            <a:ext cx="3924300" cy="6095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spc="100">
                <a:solidFill>
                  <a:schemeClr val="tx1"/>
                </a:solidFill>
                <a:latin typeface="Corbel"/>
                <a:ea typeface="+mj-ea"/>
                <a:cs typeface="Corbel"/>
              </a:defRPr>
            </a:lvl1pPr>
          </a:lstStyle>
          <a:p>
            <a:pPr algn="r"/>
            <a:r>
              <a:rPr lang="en-US" sz="1400" dirty="0">
                <a:solidFill>
                  <a:schemeClr val="bg1"/>
                </a:solidFill>
              </a:rPr>
              <a:t>BRAISING PANS</a:t>
            </a:r>
          </a:p>
        </p:txBody>
      </p:sp>
      <p:pic>
        <p:nvPicPr>
          <p:cNvPr id="7" name="Picture 6"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7991886" y="5829422"/>
            <a:ext cx="1461410" cy="341745"/>
          </a:xfrm>
          <a:prstGeom prst="rect">
            <a:avLst/>
          </a:prstGeom>
        </p:spPr>
      </p:pic>
    </p:spTree>
    <p:extLst>
      <p:ext uri="{BB962C8B-B14F-4D97-AF65-F5344CB8AC3E}">
        <p14:creationId xmlns:p14="http://schemas.microsoft.com/office/powerpoint/2010/main" val="212142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384628" y="504825"/>
            <a:ext cx="7702550" cy="1143000"/>
          </a:xfrm>
        </p:spPr>
        <p:txBody>
          <a:bodyPr>
            <a:normAutofit/>
          </a:bodyPr>
          <a:lstStyle>
            <a:lvl1pPr algn="l">
              <a:defRPr sz="3200" spc="100">
                <a:solidFill>
                  <a:schemeClr val="tx1"/>
                </a:solidFill>
                <a:latin typeface="Corbel"/>
                <a:cs typeface="Corbel"/>
              </a:defRPr>
            </a:lvl1pPr>
          </a:lstStyle>
          <a:p>
            <a:r>
              <a:rPr lang="en-US" dirty="0"/>
              <a:t>CLICK TO EDIT MASTER TITLE STYLE</a:t>
            </a:r>
          </a:p>
        </p:txBody>
      </p:sp>
      <p:sp>
        <p:nvSpPr>
          <p:cNvPr id="3" name="Content Placeholder 2"/>
          <p:cNvSpPr>
            <a:spLocks noGrp="1"/>
          </p:cNvSpPr>
          <p:nvPr>
            <p:ph idx="1"/>
          </p:nvPr>
        </p:nvSpPr>
        <p:spPr>
          <a:xfrm>
            <a:off x="384629" y="1825624"/>
            <a:ext cx="3371640" cy="4556125"/>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txBox="1">
            <a:spLocks/>
          </p:cNvSpPr>
          <p:nvPr userDrawn="1"/>
        </p:nvSpPr>
        <p:spPr>
          <a:xfrm rot="16200000">
            <a:off x="6762749" y="2003425"/>
            <a:ext cx="3924300" cy="6095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spc="100">
                <a:solidFill>
                  <a:schemeClr val="tx1"/>
                </a:solidFill>
                <a:latin typeface="Corbel"/>
                <a:ea typeface="+mj-ea"/>
                <a:cs typeface="Corbel"/>
              </a:defRPr>
            </a:lvl1pPr>
          </a:lstStyle>
          <a:p>
            <a:pPr algn="r"/>
            <a:r>
              <a:rPr lang="en-US" sz="1400" dirty="0">
                <a:solidFill>
                  <a:schemeClr val="bg1"/>
                </a:solidFill>
              </a:rPr>
              <a:t>BRAISING PANS</a:t>
            </a:r>
          </a:p>
        </p:txBody>
      </p:sp>
      <p:pic>
        <p:nvPicPr>
          <p:cNvPr id="7" name="Picture 6"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7991886" y="5829422"/>
            <a:ext cx="1461410" cy="341745"/>
          </a:xfrm>
          <a:prstGeom prst="rect">
            <a:avLst/>
          </a:prstGeom>
        </p:spPr>
      </p:pic>
      <p:sp>
        <p:nvSpPr>
          <p:cNvPr id="9" name="Content Placeholder 2"/>
          <p:cNvSpPr>
            <a:spLocks noGrp="1"/>
          </p:cNvSpPr>
          <p:nvPr>
            <p:ph idx="10"/>
          </p:nvPr>
        </p:nvSpPr>
        <p:spPr>
          <a:xfrm>
            <a:off x="3948672" y="1843316"/>
            <a:ext cx="4138506" cy="4556125"/>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591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sp>
        <p:nvSpPr>
          <p:cNvPr id="10" name="Title 1"/>
          <p:cNvSpPr>
            <a:spLocks noGrp="1"/>
          </p:cNvSpPr>
          <p:nvPr>
            <p:ph type="title" hasCustomPrompt="1"/>
          </p:nvPr>
        </p:nvSpPr>
        <p:spPr>
          <a:xfrm>
            <a:off x="384628" y="504825"/>
            <a:ext cx="7702550" cy="1143000"/>
          </a:xfrm>
        </p:spPr>
        <p:txBody>
          <a:bodyPr>
            <a:normAutofit/>
          </a:bodyPr>
          <a:lstStyle>
            <a:lvl1pPr algn="l">
              <a:defRPr sz="3200" spc="100">
                <a:solidFill>
                  <a:schemeClr val="tx1"/>
                </a:solidFill>
                <a:latin typeface="Corbel"/>
                <a:cs typeface="Corbel"/>
              </a:defRPr>
            </a:lvl1pPr>
          </a:lstStyle>
          <a:p>
            <a:r>
              <a:rPr lang="en-US" dirty="0"/>
              <a:t>CLICK TO EDIT MASTER TITLE STYLE</a:t>
            </a:r>
          </a:p>
        </p:txBody>
      </p:sp>
      <p:sp>
        <p:nvSpPr>
          <p:cNvPr id="11" name="Content Placeholder 2"/>
          <p:cNvSpPr>
            <a:spLocks noGrp="1"/>
          </p:cNvSpPr>
          <p:nvPr>
            <p:ph idx="1"/>
          </p:nvPr>
        </p:nvSpPr>
        <p:spPr>
          <a:xfrm>
            <a:off x="384629" y="1825624"/>
            <a:ext cx="3371640" cy="4556125"/>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txBox="1">
            <a:spLocks/>
          </p:cNvSpPr>
          <p:nvPr userDrawn="1"/>
        </p:nvSpPr>
        <p:spPr>
          <a:xfrm rot="16200000">
            <a:off x="6762749" y="2003425"/>
            <a:ext cx="3924300" cy="6095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spc="100">
                <a:solidFill>
                  <a:schemeClr val="tx1"/>
                </a:solidFill>
                <a:latin typeface="Corbel"/>
                <a:ea typeface="+mj-ea"/>
                <a:cs typeface="Corbel"/>
              </a:defRPr>
            </a:lvl1pPr>
          </a:lstStyle>
          <a:p>
            <a:pPr algn="r"/>
            <a:r>
              <a:rPr lang="en-US" sz="1400" dirty="0">
                <a:solidFill>
                  <a:schemeClr val="bg1"/>
                </a:solidFill>
              </a:rPr>
              <a:t>BRAISING PANS</a:t>
            </a:r>
          </a:p>
        </p:txBody>
      </p:sp>
      <p:pic>
        <p:nvPicPr>
          <p:cNvPr id="13" name="Picture 12"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7991886" y="5829422"/>
            <a:ext cx="1461410" cy="341745"/>
          </a:xfrm>
          <a:prstGeom prst="rect">
            <a:avLst/>
          </a:prstGeom>
        </p:spPr>
      </p:pic>
      <p:sp>
        <p:nvSpPr>
          <p:cNvPr id="14" name="Content Placeholder 2"/>
          <p:cNvSpPr>
            <a:spLocks noGrp="1"/>
          </p:cNvSpPr>
          <p:nvPr>
            <p:ph idx="10"/>
          </p:nvPr>
        </p:nvSpPr>
        <p:spPr>
          <a:xfrm>
            <a:off x="3948672" y="1843316"/>
            <a:ext cx="4138506" cy="2159389"/>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a:p>
            <a:pPr lvl="1"/>
            <a:r>
              <a:rPr lang="en-US" dirty="0"/>
              <a:t>Second level</a:t>
            </a:r>
          </a:p>
          <a:p>
            <a:pPr lvl="2"/>
            <a:r>
              <a:rPr lang="en-US" dirty="0"/>
              <a:t>Third </a:t>
            </a:r>
            <a:r>
              <a:rPr lang="en-US" dirty="0" err="1"/>
              <a:t>leve</a:t>
            </a:r>
            <a:endParaRPr lang="en-US" dirty="0"/>
          </a:p>
        </p:txBody>
      </p:sp>
      <p:sp>
        <p:nvSpPr>
          <p:cNvPr id="15" name="Content Placeholder 2"/>
          <p:cNvSpPr>
            <a:spLocks noGrp="1"/>
          </p:cNvSpPr>
          <p:nvPr>
            <p:ph idx="11"/>
          </p:nvPr>
        </p:nvSpPr>
        <p:spPr>
          <a:xfrm>
            <a:off x="3948672" y="4270375"/>
            <a:ext cx="4138506" cy="2111374"/>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984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sp>
        <p:nvSpPr>
          <p:cNvPr id="10" name="Title 1"/>
          <p:cNvSpPr>
            <a:spLocks noGrp="1"/>
          </p:cNvSpPr>
          <p:nvPr>
            <p:ph type="title" hasCustomPrompt="1"/>
          </p:nvPr>
        </p:nvSpPr>
        <p:spPr>
          <a:xfrm>
            <a:off x="384628" y="504825"/>
            <a:ext cx="7702550" cy="1143000"/>
          </a:xfrm>
        </p:spPr>
        <p:txBody>
          <a:bodyPr>
            <a:normAutofit/>
          </a:bodyPr>
          <a:lstStyle>
            <a:lvl1pPr algn="l">
              <a:defRPr sz="3200" spc="100">
                <a:solidFill>
                  <a:schemeClr val="tx1"/>
                </a:solidFill>
                <a:latin typeface="Corbel"/>
                <a:cs typeface="Corbel"/>
              </a:defRPr>
            </a:lvl1pPr>
          </a:lstStyle>
          <a:p>
            <a:r>
              <a:rPr lang="en-US" dirty="0"/>
              <a:t>CLICK TO EDIT MASTER TITLE STYLE</a:t>
            </a:r>
          </a:p>
        </p:txBody>
      </p:sp>
      <p:sp>
        <p:nvSpPr>
          <p:cNvPr id="11" name="Content Placeholder 2"/>
          <p:cNvSpPr>
            <a:spLocks noGrp="1"/>
          </p:cNvSpPr>
          <p:nvPr>
            <p:ph idx="1"/>
          </p:nvPr>
        </p:nvSpPr>
        <p:spPr>
          <a:xfrm>
            <a:off x="384628" y="1828799"/>
            <a:ext cx="3730171" cy="2209801"/>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p:txBody>
      </p:sp>
      <p:sp>
        <p:nvSpPr>
          <p:cNvPr id="12" name="Title 1"/>
          <p:cNvSpPr txBox="1">
            <a:spLocks/>
          </p:cNvSpPr>
          <p:nvPr userDrawn="1"/>
        </p:nvSpPr>
        <p:spPr>
          <a:xfrm rot="16200000">
            <a:off x="6762749" y="2003425"/>
            <a:ext cx="3924300" cy="6095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spc="100">
                <a:solidFill>
                  <a:schemeClr val="tx1"/>
                </a:solidFill>
                <a:latin typeface="Corbel"/>
                <a:ea typeface="+mj-ea"/>
                <a:cs typeface="Corbel"/>
              </a:defRPr>
            </a:lvl1pPr>
          </a:lstStyle>
          <a:p>
            <a:pPr algn="r"/>
            <a:r>
              <a:rPr lang="en-US" sz="1400" dirty="0">
                <a:solidFill>
                  <a:schemeClr val="bg1"/>
                </a:solidFill>
              </a:rPr>
              <a:t>BRAISING PANS</a:t>
            </a:r>
          </a:p>
        </p:txBody>
      </p:sp>
      <p:pic>
        <p:nvPicPr>
          <p:cNvPr id="13" name="Picture 12"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7991886" y="5829422"/>
            <a:ext cx="1461410" cy="341745"/>
          </a:xfrm>
          <a:prstGeom prst="rect">
            <a:avLst/>
          </a:prstGeom>
        </p:spPr>
      </p:pic>
      <p:sp>
        <p:nvSpPr>
          <p:cNvPr id="14" name="Content Placeholder 2"/>
          <p:cNvSpPr>
            <a:spLocks noGrp="1"/>
          </p:cNvSpPr>
          <p:nvPr>
            <p:ph idx="10"/>
          </p:nvPr>
        </p:nvSpPr>
        <p:spPr>
          <a:xfrm>
            <a:off x="4343400" y="1843316"/>
            <a:ext cx="3743778" cy="2195284"/>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p:txBody>
      </p:sp>
      <p:sp>
        <p:nvSpPr>
          <p:cNvPr id="15" name="Content Placeholder 2"/>
          <p:cNvSpPr>
            <a:spLocks noGrp="1"/>
          </p:cNvSpPr>
          <p:nvPr>
            <p:ph idx="11"/>
          </p:nvPr>
        </p:nvSpPr>
        <p:spPr>
          <a:xfrm>
            <a:off x="4343400" y="4270375"/>
            <a:ext cx="3743778" cy="2111374"/>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p:txBody>
      </p:sp>
      <p:sp>
        <p:nvSpPr>
          <p:cNvPr id="16" name="Content Placeholder 2"/>
          <p:cNvSpPr>
            <a:spLocks noGrp="1"/>
          </p:cNvSpPr>
          <p:nvPr>
            <p:ph idx="12"/>
          </p:nvPr>
        </p:nvSpPr>
        <p:spPr>
          <a:xfrm>
            <a:off x="381000" y="4267200"/>
            <a:ext cx="3733800" cy="2136776"/>
          </a:xfrm>
        </p:spPr>
        <p:txBody>
          <a:bodyPr/>
          <a:lstStyle>
            <a:lvl1pPr algn="l">
              <a:defRPr>
                <a:latin typeface="Corbel"/>
                <a:cs typeface="Corbel"/>
              </a:defRPr>
            </a:lvl1pPr>
            <a:lvl2pPr algn="l">
              <a:defRPr>
                <a:latin typeface="Corbel"/>
                <a:cs typeface="Corbel"/>
              </a:defRPr>
            </a:lvl2pPr>
            <a:lvl3pPr algn="l">
              <a:defRPr>
                <a:latin typeface="Corbel"/>
                <a:cs typeface="Corbel"/>
              </a:defRPr>
            </a:lvl3pPr>
            <a:lvl4pPr algn="l">
              <a:defRPr>
                <a:latin typeface="Corbel"/>
                <a:cs typeface="Corbel"/>
              </a:defRPr>
            </a:lvl4pPr>
            <a:lvl5pPr algn="l">
              <a:defRPr>
                <a:latin typeface="Corbel"/>
                <a:cs typeface="Corbel"/>
              </a:defRPr>
            </a:lvl5pPr>
          </a:lstStyle>
          <a:p>
            <a:pPr lvl="0"/>
            <a:r>
              <a:rPr lang="en-US" dirty="0"/>
              <a:t>Click to edit Master text styles</a:t>
            </a:r>
          </a:p>
        </p:txBody>
      </p:sp>
    </p:spTree>
    <p:extLst>
      <p:ext uri="{BB962C8B-B14F-4D97-AF65-F5344CB8AC3E}">
        <p14:creationId xmlns:p14="http://schemas.microsoft.com/office/powerpoint/2010/main" val="393155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2F5DA-6748-4A42-8782-FCB0D3707DDB}" type="datetimeFigureOut">
              <a:rPr lang="en-US" smtClean="0"/>
              <a:t>7/21/2017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65948-1720-8545-BE44-A2F6F362D3A7}" type="slidenum">
              <a:rPr lang="en-US" smtClean="0"/>
              <a:t>‹#›</a:t>
            </a:fld>
            <a:endParaRPr lang="en-US"/>
          </a:p>
        </p:txBody>
      </p:sp>
    </p:spTree>
    <p:extLst>
      <p:ext uri="{BB962C8B-B14F-4D97-AF65-F5344CB8AC3E}">
        <p14:creationId xmlns:p14="http://schemas.microsoft.com/office/powerpoint/2010/main" val="2857942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BRAISING PANS</a:t>
            </a:r>
          </a:p>
        </p:txBody>
      </p:sp>
      <p:sp>
        <p:nvSpPr>
          <p:cNvPr id="3" name="Subtitle 2"/>
          <p:cNvSpPr>
            <a:spLocks noGrp="1"/>
          </p:cNvSpPr>
          <p:nvPr>
            <p:ph type="subTitle" idx="1"/>
          </p:nvPr>
        </p:nvSpPr>
        <p:spPr/>
        <p:txBody>
          <a:bodyPr/>
          <a:lstStyle/>
          <a:p>
            <a:r>
              <a:rPr lang="en-US" dirty="0"/>
              <a:t>GROEN</a:t>
            </a:r>
          </a:p>
        </p:txBody>
      </p:sp>
    </p:spTree>
    <p:extLst>
      <p:ext uri="{BB962C8B-B14F-4D97-AF65-F5344CB8AC3E}">
        <p14:creationId xmlns:p14="http://schemas.microsoft.com/office/powerpoint/2010/main" val="311278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a:p>
        </p:txBody>
      </p:sp>
      <p:sp>
        <p:nvSpPr>
          <p:cNvPr id="2" name="Title 1"/>
          <p:cNvSpPr>
            <a:spLocks noGrp="1"/>
          </p:cNvSpPr>
          <p:nvPr>
            <p:ph type="title"/>
          </p:nvPr>
        </p:nvSpPr>
        <p:spPr/>
        <p:txBody>
          <a:bodyPr>
            <a:normAutofit/>
          </a:bodyPr>
          <a:lstStyle/>
          <a:p>
            <a:r>
              <a:rPr lang="en-US" dirty="0"/>
              <a:t>3” RADIUS CORNER VS. COMPETITORS STANDARDS</a:t>
            </a:r>
          </a:p>
        </p:txBody>
      </p:sp>
      <p:pic>
        <p:nvPicPr>
          <p:cNvPr id="1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Content Placeholder 10"/>
          <p:cNvPicPr>
            <a:picLocks noGrp="1" noChangeAspect="1"/>
          </p:cNvPicPr>
          <p:nvPr>
            <p:ph idx="1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9" name="Content Placeholder 8"/>
          <p:cNvSpPr>
            <a:spLocks noGrp="1"/>
          </p:cNvSpPr>
          <p:nvPr>
            <p:ph idx="11"/>
          </p:nvPr>
        </p:nvSpPr>
        <p:spPr/>
        <p:txBody>
          <a:bodyPr/>
          <a:lstStyle/>
          <a:p>
            <a:pPr marL="0" indent="0">
              <a:buNone/>
            </a:pPr>
            <a:r>
              <a:rPr lang="en-US" dirty="0"/>
              <a:t>Which would you like to clean the next 20 years.</a:t>
            </a:r>
          </a:p>
        </p:txBody>
      </p:sp>
    </p:spTree>
    <p:extLst>
      <p:ext uri="{BB962C8B-B14F-4D97-AF65-F5344CB8AC3E}">
        <p14:creationId xmlns:p14="http://schemas.microsoft.com/office/powerpoint/2010/main" val="317066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OPEN LEG STANDS VS. CABINET STYLE</a:t>
            </a:r>
          </a:p>
        </p:txBody>
      </p:sp>
      <p:sp>
        <p:nvSpPr>
          <p:cNvPr id="5" name="Content Placeholder 4"/>
          <p:cNvSpPr>
            <a:spLocks noGrp="1"/>
          </p:cNvSpPr>
          <p:nvPr>
            <p:ph idx="1"/>
          </p:nvPr>
        </p:nvSpPr>
        <p:spPr/>
        <p:txBody>
          <a:bodyPr/>
          <a:lstStyle/>
          <a:p>
            <a:r>
              <a:rPr lang="en-US" dirty="0"/>
              <a:t>No Pinch Points for accidents to happen.</a:t>
            </a:r>
          </a:p>
          <a:p>
            <a:r>
              <a:rPr lang="en-US" dirty="0"/>
              <a:t>No hiding places for vermin or infestations.</a:t>
            </a:r>
          </a:p>
          <a:p>
            <a:r>
              <a:rPr lang="en-US" dirty="0"/>
              <a:t>Far easier to clean (saving Time)</a:t>
            </a:r>
          </a:p>
          <a:p>
            <a:r>
              <a:rPr lang="en-US" dirty="0"/>
              <a:t>Center Pivot provides a shorter pour path</a:t>
            </a:r>
          </a:p>
        </p:txBody>
      </p:sp>
      <p:pic>
        <p:nvPicPr>
          <p:cNvPr id="12" name="Picture 5"/>
          <p:cNvPicPr>
            <a:picLocks noGrp="1" noChangeAspect="1" noChangeArrowheads="1"/>
          </p:cNvPicPr>
          <p:nvPr>
            <p:ph idx="10"/>
          </p:nvPr>
        </p:nvPicPr>
        <p:blipFill rotWithShape="1">
          <a:blip r:embed="rId2" cstate="email">
            <a:extLst>
              <a:ext uri="{28A0092B-C50C-407E-A947-70E740481C1C}">
                <a14:useLocalDpi xmlns:a14="http://schemas.microsoft.com/office/drawing/2010/main"/>
              </a:ext>
            </a:extLst>
          </a:blip>
          <a:srcRect/>
          <a:stretch/>
        </p:blipFill>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0516416" y="5436545"/>
            <a:ext cx="184666" cy="369332"/>
          </a:xfrm>
          <a:prstGeom prst="rect">
            <a:avLst/>
          </a:prstGeom>
          <a:noFill/>
        </p:spPr>
        <p:txBody>
          <a:bodyPr wrap="none" rtlCol="0">
            <a:spAutoFit/>
          </a:bodyPr>
          <a:lstStyle/>
          <a:p>
            <a:endParaRPr lang="en-US"/>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71875" y="4580695"/>
            <a:ext cx="1615304" cy="179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2139" y="4587919"/>
            <a:ext cx="1637285" cy="1783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6269" y="4698301"/>
            <a:ext cx="1670436" cy="1678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98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a:p>
        </p:txBody>
      </p:sp>
      <p:sp>
        <p:nvSpPr>
          <p:cNvPr id="4" name="Title 3"/>
          <p:cNvSpPr>
            <a:spLocks noGrp="1"/>
          </p:cNvSpPr>
          <p:nvPr>
            <p:ph type="title"/>
          </p:nvPr>
        </p:nvSpPr>
        <p:spPr/>
        <p:txBody>
          <a:bodyPr/>
          <a:lstStyle/>
          <a:p>
            <a:r>
              <a:rPr lang="en-US" dirty="0"/>
              <a:t>TD/FPC TABLE TOP BRAISING PAN</a:t>
            </a:r>
          </a:p>
        </p:txBody>
      </p:sp>
      <p:sp>
        <p:nvSpPr>
          <p:cNvPr id="11" name="Content Placeholder 10"/>
          <p:cNvSpPr>
            <a:spLocks noGrp="1"/>
          </p:cNvSpPr>
          <p:nvPr>
            <p:ph idx="1"/>
          </p:nvPr>
        </p:nvSpPr>
        <p:spPr/>
        <p:txBody>
          <a:bodyPr>
            <a:normAutofit/>
          </a:bodyPr>
          <a:lstStyle/>
          <a:p>
            <a:r>
              <a:rPr lang="en-US" sz="2000" dirty="0"/>
              <a:t>Manual-tilt</a:t>
            </a:r>
          </a:p>
          <a:p>
            <a:r>
              <a:rPr lang="en-US" sz="2000" dirty="0"/>
              <a:t>10-gallon</a:t>
            </a:r>
          </a:p>
        </p:txBody>
      </p:sp>
      <p:sp>
        <p:nvSpPr>
          <p:cNvPr id="12" name="Content Placeholder 11"/>
          <p:cNvSpPr>
            <a:spLocks noGrp="1"/>
          </p:cNvSpPr>
          <p:nvPr>
            <p:ph idx="10"/>
          </p:nvPr>
        </p:nvSpPr>
        <p:spPr/>
        <p:txBody>
          <a:bodyPr/>
          <a:lstStyle/>
          <a:p>
            <a:r>
              <a:rPr lang="en-US" sz="2000" dirty="0"/>
              <a:t>Electric only</a:t>
            </a:r>
          </a:p>
          <a:p>
            <a:r>
              <a:rPr lang="en-US" sz="2000" dirty="0"/>
              <a:t>Optional stand and drain cart</a:t>
            </a:r>
          </a:p>
          <a:p>
            <a:endParaRPr lang="en-US" sz="2000" dirty="0"/>
          </a:p>
        </p:txBody>
      </p:sp>
      <p:pic>
        <p:nvPicPr>
          <p:cNvPr id="15" name="Content Placeholder 14"/>
          <p:cNvPicPr>
            <a:picLocks noGrp="1" noChangeAspect="1"/>
          </p:cNvPicPr>
          <p:nvPr>
            <p:ph idx="12"/>
          </p:nvPr>
        </p:nvPicPr>
        <p:blipFill rotWithShape="1">
          <a:blip r:embed="rId2" cstate="email">
            <a:extLst>
              <a:ext uri="{28A0092B-C50C-407E-A947-70E740481C1C}">
                <a14:useLocalDpi xmlns:a14="http://schemas.microsoft.com/office/drawing/2010/main"/>
              </a:ext>
            </a:extLst>
          </a:blip>
          <a:srcRect/>
          <a:stretch/>
        </p:blipFill>
        <p:spPr>
          <a:xfrm>
            <a:off x="381000" y="2905809"/>
            <a:ext cx="3733800" cy="3475939"/>
          </a:xfrm>
          <a:prstGeom prst="rect">
            <a:avLst/>
          </a:prstGeom>
        </p:spPr>
      </p:pic>
      <p:pic>
        <p:nvPicPr>
          <p:cNvPr id="16" name="Picture 2" descr="C:\Users\jembrey\Desktop\folders\groen info\braising pans\tdfpc pics\0316.jpg"/>
          <p:cNvPicPr>
            <a:picLocks noGrp="1" noChangeAspect="1" noChangeArrowheads="1"/>
          </p:cNvPicPr>
          <p:nvPr>
            <p:ph idx="11"/>
          </p:nvPr>
        </p:nvPicPr>
        <p:blipFill rotWithShape="1">
          <a:blip r:embed="rId3" cstate="email">
            <a:extLst>
              <a:ext uri="{28A0092B-C50C-407E-A947-70E740481C1C}">
                <a14:useLocalDpi xmlns:a14="http://schemas.microsoft.com/office/drawing/2010/main"/>
              </a:ext>
            </a:extLst>
          </a:blip>
          <a:srcRect/>
          <a:stretch/>
        </p:blipFill>
        <p:spPr bwMode="auto">
          <a:xfrm>
            <a:off x="4343400" y="2905808"/>
            <a:ext cx="3743778" cy="34759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304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a:p>
        </p:txBody>
      </p:sp>
      <p:sp>
        <p:nvSpPr>
          <p:cNvPr id="2" name="Title 1"/>
          <p:cNvSpPr>
            <a:spLocks noGrp="1"/>
          </p:cNvSpPr>
          <p:nvPr>
            <p:ph type="title"/>
          </p:nvPr>
        </p:nvSpPr>
        <p:spPr/>
        <p:txBody>
          <a:bodyPr>
            <a:normAutofit/>
          </a:bodyPr>
          <a:lstStyle/>
          <a:p>
            <a:r>
              <a:rPr lang="en-US" dirty="0"/>
              <a:t>STEAMER PAN CARRIER </a:t>
            </a:r>
            <a:br>
              <a:rPr lang="en-US" dirty="0"/>
            </a:br>
            <a:r>
              <a:rPr lang="en-US" dirty="0"/>
              <a:t>(40 &amp; 30 GALLON ONLY)</a:t>
            </a:r>
          </a:p>
        </p:txBody>
      </p:sp>
      <p:pic>
        <p:nvPicPr>
          <p:cNvPr id="8" name="Picture 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84628" y="1895512"/>
            <a:ext cx="7702550" cy="3910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3413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a:p>
        </p:txBody>
      </p:sp>
      <p:sp>
        <p:nvSpPr>
          <p:cNvPr id="2" name="Title 1"/>
          <p:cNvSpPr>
            <a:spLocks noGrp="1"/>
          </p:cNvSpPr>
          <p:nvPr>
            <p:ph type="title"/>
          </p:nvPr>
        </p:nvSpPr>
        <p:spPr/>
        <p:txBody>
          <a:bodyPr/>
          <a:lstStyle/>
          <a:p>
            <a:r>
              <a:rPr lang="en-US" dirty="0"/>
              <a:t>GROEN SIGNATURE</a:t>
            </a:r>
          </a:p>
        </p:txBody>
      </p:sp>
      <p:pic>
        <p:nvPicPr>
          <p:cNvPr id="9" name="Picture 3"/>
          <p:cNvPicPr>
            <a:picLocks noGrp="1" noChangeAspect="1" noChangeArrowheads="1"/>
          </p:cNvPicPr>
          <p:nvPr>
            <p:ph idx="10"/>
          </p:nvPr>
        </p:nvPicPr>
        <p:blipFill>
          <a:blip r:embed="rId2" cstate="email">
            <a:extLst>
              <a:ext uri="{28A0092B-C50C-407E-A947-70E740481C1C}">
                <a14:useLocalDpi xmlns:a14="http://schemas.microsoft.com/office/drawing/2010/main"/>
              </a:ext>
            </a:extLst>
          </a:blip>
          <a:srcRect l="-11526" r="-11526"/>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t="-9590" b="-9590"/>
          <a:stretch>
            <a:fillRect/>
          </a:stretch>
        </p:blipFill>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826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STANDARD WARRANTIES</a:t>
            </a:r>
          </a:p>
        </p:txBody>
      </p:sp>
      <p:sp>
        <p:nvSpPr>
          <p:cNvPr id="6" name="Content Placeholder 5"/>
          <p:cNvSpPr>
            <a:spLocks noGrp="1"/>
          </p:cNvSpPr>
          <p:nvPr>
            <p:ph idx="1"/>
          </p:nvPr>
        </p:nvSpPr>
        <p:spPr/>
        <p:txBody>
          <a:bodyPr/>
          <a:lstStyle/>
          <a:p>
            <a:r>
              <a:rPr lang="en-US" dirty="0"/>
              <a:t>All braising pans are covered by a (1) year standard warranty</a:t>
            </a:r>
          </a:p>
          <a:p>
            <a:r>
              <a:rPr lang="en-US" dirty="0"/>
              <a:t>A (10) year body warranty</a:t>
            </a:r>
          </a:p>
          <a:p>
            <a:r>
              <a:rPr lang="en-US" dirty="0"/>
              <a:t>2 year K-12 school warranty</a:t>
            </a:r>
          </a:p>
        </p:txBody>
      </p:sp>
    </p:spTree>
    <p:extLst>
      <p:ext uri="{BB962C8B-B14F-4D97-AF65-F5344CB8AC3E}">
        <p14:creationId xmlns:p14="http://schemas.microsoft.com/office/powerpoint/2010/main" val="144434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28" y="504825"/>
            <a:ext cx="7702550" cy="45719"/>
          </a:xfrm>
        </p:spPr>
        <p:txBody>
          <a:bodyPr>
            <a:normAutofit fontScale="90000"/>
          </a:bodyPr>
          <a:lstStyle/>
          <a:p>
            <a:pPr algn="ctr"/>
            <a:r>
              <a:rPr lang="en-US" b="1" dirty="0"/>
              <a:t>COMPARATOR</a:t>
            </a:r>
          </a:p>
        </p:txBody>
      </p:sp>
      <p:pic>
        <p:nvPicPr>
          <p:cNvPr id="4" name="Content Placeholder 3"/>
          <p:cNvPicPr>
            <a:picLocks noGrp="1" noChangeAspect="1"/>
          </p:cNvPicPr>
          <p:nvPr>
            <p:ph idx="1"/>
          </p:nvPr>
        </p:nvPicPr>
        <p:blipFill>
          <a:blip r:embed="rId2"/>
          <a:stretch>
            <a:fillRect/>
          </a:stretch>
        </p:blipFill>
        <p:spPr>
          <a:xfrm>
            <a:off x="384628" y="707571"/>
            <a:ext cx="7702550" cy="5954486"/>
          </a:xfrm>
          <a:prstGeom prst="rect">
            <a:avLst/>
          </a:prstGeom>
        </p:spPr>
      </p:pic>
    </p:spTree>
    <p:extLst>
      <p:ext uri="{BB962C8B-B14F-4D97-AF65-F5344CB8AC3E}">
        <p14:creationId xmlns:p14="http://schemas.microsoft.com/office/powerpoint/2010/main" val="111846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28" y="504825"/>
            <a:ext cx="7702550" cy="45719"/>
          </a:xfrm>
        </p:spPr>
        <p:txBody>
          <a:bodyPr>
            <a:normAutofit fontScale="90000"/>
          </a:bodyPr>
          <a:lstStyle/>
          <a:p>
            <a:pPr algn="ctr"/>
            <a:r>
              <a:rPr lang="en-US" b="1" dirty="0"/>
              <a:t>TAKE AWAYS</a:t>
            </a:r>
          </a:p>
        </p:txBody>
      </p:sp>
      <p:sp>
        <p:nvSpPr>
          <p:cNvPr id="3" name="Content Placeholder 2"/>
          <p:cNvSpPr>
            <a:spLocks noGrp="1"/>
          </p:cNvSpPr>
          <p:nvPr>
            <p:ph idx="1"/>
          </p:nvPr>
        </p:nvSpPr>
        <p:spPr>
          <a:xfrm>
            <a:off x="384628" y="740230"/>
            <a:ext cx="7702550" cy="5641520"/>
          </a:xfrm>
        </p:spPr>
        <p:txBody>
          <a:bodyPr>
            <a:normAutofit/>
          </a:bodyPr>
          <a:lstStyle/>
          <a:p>
            <a:r>
              <a:rPr lang="en-US" dirty="0"/>
              <a:t>10, 15, 30 and 40 gallon models</a:t>
            </a:r>
          </a:p>
          <a:p>
            <a:r>
              <a:rPr lang="en-US" dirty="0"/>
              <a:t>3” radius corners</a:t>
            </a:r>
          </a:p>
          <a:p>
            <a:r>
              <a:rPr lang="en-US" dirty="0"/>
              <a:t>100 grit hand rotary sanded pan</a:t>
            </a:r>
          </a:p>
          <a:p>
            <a:r>
              <a:rPr lang="en-US" dirty="0"/>
              <a:t>10 year pan warranty</a:t>
            </a:r>
          </a:p>
          <a:p>
            <a:r>
              <a:rPr lang="en-US" dirty="0"/>
              <a:t>Gas – fin design for unmatched heat uniformity</a:t>
            </a:r>
          </a:p>
          <a:p>
            <a:r>
              <a:rPr lang="en-US" dirty="0"/>
              <a:t>Electric – Plate elements for unmatched heat uniformity</a:t>
            </a:r>
          </a:p>
          <a:p>
            <a:r>
              <a:rPr lang="en-US" dirty="0"/>
              <a:t>Narrowest pour path in the industry</a:t>
            </a:r>
          </a:p>
          <a:p>
            <a:r>
              <a:rPr lang="en-US" dirty="0"/>
              <a:t>Casters will work on all 4 legs</a:t>
            </a:r>
          </a:p>
          <a:p>
            <a:r>
              <a:rPr lang="en-US" dirty="0"/>
              <a:t>Open tubular frame design – No pinch points, easy to clean, no place for infestations</a:t>
            </a:r>
          </a:p>
          <a:p>
            <a:r>
              <a:rPr lang="en-US" dirty="0"/>
              <a:t>Least amount of turns to reach full tilt</a:t>
            </a:r>
          </a:p>
          <a:p>
            <a:r>
              <a:rPr lang="en-US" dirty="0"/>
              <a:t>Standard faucet bracket</a:t>
            </a:r>
          </a:p>
          <a:p>
            <a:endParaRPr lang="en-US" dirty="0"/>
          </a:p>
          <a:p>
            <a:endParaRPr lang="en-US" dirty="0"/>
          </a:p>
        </p:txBody>
      </p:sp>
    </p:spTree>
    <p:extLst>
      <p:ext uri="{BB962C8B-B14F-4D97-AF65-F5344CB8AC3E}">
        <p14:creationId xmlns:p14="http://schemas.microsoft.com/office/powerpoint/2010/main" val="106761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lstStyle/>
          <a:p>
            <a:r>
              <a:rPr lang="en-US" dirty="0"/>
              <a:t>BRAISING PAN VERSATILITY</a:t>
            </a:r>
          </a:p>
        </p:txBody>
      </p:sp>
      <p:sp>
        <p:nvSpPr>
          <p:cNvPr id="4" name="Content Placeholder 3"/>
          <p:cNvSpPr>
            <a:spLocks noGrp="1"/>
          </p:cNvSpPr>
          <p:nvPr>
            <p:ph idx="1"/>
          </p:nvPr>
        </p:nvSpPr>
        <p:spPr/>
        <p:txBody>
          <a:bodyPr>
            <a:normAutofit/>
          </a:bodyPr>
          <a:lstStyle/>
          <a:p>
            <a:r>
              <a:rPr lang="en-US" dirty="0"/>
              <a:t>Griddle pancakes, sausage and eggs</a:t>
            </a:r>
          </a:p>
          <a:p>
            <a:r>
              <a:rPr lang="en-US" dirty="0"/>
              <a:t>Cook soup and grill hamburgers</a:t>
            </a:r>
          </a:p>
          <a:p>
            <a:r>
              <a:rPr lang="en-US" dirty="0"/>
              <a:t>Boil pasta &amp; sauce and steam vegetables</a:t>
            </a:r>
          </a:p>
          <a:p>
            <a:r>
              <a:rPr lang="en-US" dirty="0"/>
              <a:t>Stir-fry an entrée or slow-cook a roast</a:t>
            </a:r>
          </a:p>
          <a:p>
            <a:r>
              <a:rPr lang="en-US" dirty="0"/>
              <a:t>Make pudding</a:t>
            </a:r>
          </a:p>
        </p:txBody>
      </p:sp>
      <p:pic>
        <p:nvPicPr>
          <p:cNvPr id="9" name="Picture 2" descr="http://www.unifiedbrands.net/assets/images/gallery_groen/bra/BPM-40.jpg"/>
          <p:cNvPicPr>
            <a:picLocks noGrp="1" noChangeAspect="1" noChangeArrowheads="1"/>
          </p:cNvPicPr>
          <p:nvPr>
            <p:ph idx="10"/>
          </p:nvPr>
        </p:nvPicPr>
        <p:blipFill rotWithShape="1">
          <a:blip r:embed="rId3">
            <a:extLst>
              <a:ext uri="{28A0092B-C50C-407E-A947-70E740481C1C}">
                <a14:useLocalDpi xmlns:a14="http://schemas.microsoft.com/office/drawing/2010/main" val="0"/>
              </a:ext>
            </a:extLst>
          </a:blip>
          <a:srcRect t="-5740" b="-1"/>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597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lstStyle/>
          <a:p>
            <a:r>
              <a:rPr lang="en-US" dirty="0"/>
              <a:t>FLOOR MODEL BRAISING PANS</a:t>
            </a:r>
          </a:p>
        </p:txBody>
      </p:sp>
      <p:sp>
        <p:nvSpPr>
          <p:cNvPr id="4" name="Content Placeholder 3"/>
          <p:cNvSpPr>
            <a:spLocks noGrp="1"/>
          </p:cNvSpPr>
          <p:nvPr>
            <p:ph idx="1"/>
          </p:nvPr>
        </p:nvSpPr>
        <p:spPr/>
        <p:txBody>
          <a:bodyPr/>
          <a:lstStyle/>
          <a:p>
            <a:r>
              <a:rPr lang="en-US" dirty="0"/>
              <a:t>15, 30 &amp; 40-gallon capacity</a:t>
            </a:r>
          </a:p>
          <a:p>
            <a:r>
              <a:rPr lang="en-US" dirty="0"/>
              <a:t>Electric, natural gas and propane</a:t>
            </a:r>
          </a:p>
          <a:p>
            <a:r>
              <a:rPr lang="en-US" dirty="0"/>
              <a:t>Electric ignition or standing pilot (gas, manual-tilt only)</a:t>
            </a:r>
          </a:p>
          <a:p>
            <a:r>
              <a:rPr lang="en-US" dirty="0"/>
              <a:t>Center tilt</a:t>
            </a:r>
          </a:p>
          <a:p>
            <a:r>
              <a:rPr lang="en-US" dirty="0"/>
              <a:t>Open frame- tubular leg</a:t>
            </a:r>
          </a:p>
          <a:p>
            <a:r>
              <a:rPr lang="en-US" dirty="0"/>
              <a:t>Available on CASTERS</a:t>
            </a:r>
          </a:p>
        </p:txBody>
      </p:sp>
      <p:pic>
        <p:nvPicPr>
          <p:cNvPr id="9" name="Picture 2" descr="C:\Users\jembrey\Desktop\folders\groen info\braising pans\15 gallon BP\pics\9354.jpg"/>
          <p:cNvPicPr>
            <a:picLocks noGrp="1" noChangeAspect="1" noChangeArrowheads="1"/>
          </p:cNvPicPr>
          <p:nvPr>
            <p:ph idx="10"/>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55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lstStyle/>
          <a:p>
            <a:r>
              <a:rPr lang="en-US" dirty="0"/>
              <a:t>WHY ADD A 15 GALLON VERSION</a:t>
            </a:r>
          </a:p>
        </p:txBody>
      </p:sp>
      <p:sp>
        <p:nvSpPr>
          <p:cNvPr id="4" name="Content Placeholder 3"/>
          <p:cNvSpPr>
            <a:spLocks noGrp="1"/>
          </p:cNvSpPr>
          <p:nvPr>
            <p:ph idx="1"/>
          </p:nvPr>
        </p:nvSpPr>
        <p:spPr/>
        <p:txBody>
          <a:bodyPr>
            <a:normAutofit fontScale="92500" lnSpcReduction="10000"/>
          </a:bodyPr>
          <a:lstStyle/>
          <a:p>
            <a:r>
              <a:rPr lang="en-US" dirty="0"/>
              <a:t>30-1/2” Allows for greater versatility in a smaller foot print than ever before.</a:t>
            </a:r>
          </a:p>
          <a:p>
            <a:r>
              <a:rPr lang="en-US" dirty="0"/>
              <a:t>Shorter pan height for ease of use</a:t>
            </a:r>
          </a:p>
          <a:p>
            <a:r>
              <a:rPr lang="en-US" dirty="0"/>
              <a:t>More BTU’s or KW per gallon of capacity than ever before.</a:t>
            </a:r>
          </a:p>
          <a:p>
            <a:r>
              <a:rPr lang="en-US" dirty="0"/>
              <a:t>Two units will come close to the same footprint as the 30 </a:t>
            </a:r>
            <a:r>
              <a:rPr lang="en-US" dirty="0" err="1"/>
              <a:t>ga.</a:t>
            </a:r>
            <a:r>
              <a:rPr lang="en-US" dirty="0"/>
              <a:t>  Versatility.</a:t>
            </a:r>
          </a:p>
        </p:txBody>
      </p:sp>
      <p:pic>
        <p:nvPicPr>
          <p:cNvPr id="9" name="Picture 2" descr="C:\Users\jembrey\Desktop\folders\groen info\braising pans\15 gallon BP\pics\9354.jpg"/>
          <p:cNvPicPr>
            <a:picLocks noGrp="1" noChangeAspect="1" noChangeArrowheads="1"/>
          </p:cNvPicPr>
          <p:nvPr>
            <p:ph idx="10"/>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9962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lstStyle/>
          <a:p>
            <a:r>
              <a:rPr lang="en-US" dirty="0"/>
              <a:t>LID FEATURES</a:t>
            </a:r>
          </a:p>
        </p:txBody>
      </p:sp>
      <p:sp>
        <p:nvSpPr>
          <p:cNvPr id="4" name="Content Placeholder 3"/>
          <p:cNvSpPr>
            <a:spLocks noGrp="1"/>
          </p:cNvSpPr>
          <p:nvPr>
            <p:ph idx="1"/>
          </p:nvPr>
        </p:nvSpPr>
        <p:spPr/>
        <p:txBody>
          <a:bodyPr/>
          <a:lstStyle/>
          <a:p>
            <a:r>
              <a:rPr lang="en-US" dirty="0"/>
              <a:t>One-piece cover</a:t>
            </a:r>
          </a:p>
          <a:p>
            <a:r>
              <a:rPr lang="en-US" dirty="0"/>
              <a:t>4” adjustable vent</a:t>
            </a:r>
          </a:p>
          <a:p>
            <a:r>
              <a:rPr lang="en-US" dirty="0"/>
              <a:t>Seamless condensate lip</a:t>
            </a:r>
          </a:p>
          <a:p>
            <a:r>
              <a:rPr lang="en-US" dirty="0"/>
              <a:t>Torsion spring hinges</a:t>
            </a:r>
          </a:p>
        </p:txBody>
      </p:sp>
      <p:grpSp>
        <p:nvGrpSpPr>
          <p:cNvPr id="13" name="Group 9"/>
          <p:cNvGrpSpPr/>
          <p:nvPr/>
        </p:nvGrpSpPr>
        <p:grpSpPr>
          <a:xfrm>
            <a:off x="4108339" y="2123163"/>
            <a:ext cx="4147457" cy="2289175"/>
            <a:chOff x="3505200" y="2980595"/>
            <a:chExt cx="4648200" cy="2822575"/>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80595"/>
              <a:ext cx="4648200" cy="2822575"/>
            </a:xfrm>
            <a:prstGeom prst="rect">
              <a:avLst/>
            </a:prstGeom>
            <a:noFill/>
            <a:ln>
              <a:noFill/>
            </a:ln>
          </p:spPr>
        </p:pic>
        <p:sp>
          <p:nvSpPr>
            <p:cNvPr id="20" name="AutoShape 5"/>
            <p:cNvSpPr>
              <a:spLocks noChangeArrowheads="1"/>
            </p:cNvSpPr>
            <p:nvPr/>
          </p:nvSpPr>
          <p:spPr bwMode="auto">
            <a:xfrm>
              <a:off x="3505200" y="3429000"/>
              <a:ext cx="838200" cy="152400"/>
            </a:xfrm>
            <a:prstGeom prst="rightArrow">
              <a:avLst>
                <a:gd name="adj1" fmla="val 50000"/>
                <a:gd name="adj2" fmla="val 137500"/>
              </a:avLst>
            </a:prstGeom>
            <a:solidFill>
              <a:srgbClr val="BA2901"/>
            </a:solidFill>
            <a:ln w="12700" cap="sq">
              <a:solidFill>
                <a:srgbClr val="BA2901"/>
              </a:solidFill>
              <a:miter lim="800000"/>
              <a:headEnd type="none" w="sm" len="sm"/>
              <a:tailEnd type="none" w="sm" len="sm"/>
            </a:ln>
          </p:spPr>
          <p:txBody>
            <a:bodyPr wrap="none" anchor="ctr"/>
            <a:lstStyle/>
            <a:p>
              <a:endParaRPr lang="en-US" dirty="0"/>
            </a:p>
          </p:txBody>
        </p:sp>
        <p:sp>
          <p:nvSpPr>
            <p:cNvPr id="21" name="AutoShape 6"/>
            <p:cNvSpPr>
              <a:spLocks noChangeArrowheads="1"/>
            </p:cNvSpPr>
            <p:nvPr/>
          </p:nvSpPr>
          <p:spPr bwMode="auto">
            <a:xfrm rot="-2196596">
              <a:off x="4800600" y="5562600"/>
              <a:ext cx="838200" cy="152400"/>
            </a:xfrm>
            <a:prstGeom prst="rightArrow">
              <a:avLst>
                <a:gd name="adj1" fmla="val 50000"/>
                <a:gd name="adj2" fmla="val 137500"/>
              </a:avLst>
            </a:prstGeom>
            <a:solidFill>
              <a:srgbClr val="BA2901"/>
            </a:solidFill>
            <a:ln w="12700" cap="sq">
              <a:solidFill>
                <a:srgbClr val="BA2901"/>
              </a:solidFill>
              <a:miter lim="800000"/>
              <a:headEnd type="none" w="sm" len="sm"/>
              <a:tailEnd type="none" w="sm" len="sm"/>
            </a:ln>
          </p:spPr>
          <p:txBody>
            <a:bodyPr wrap="none" anchor="ctr"/>
            <a:lstStyle/>
            <a:p>
              <a:endParaRPr lang="en-US" dirty="0"/>
            </a:p>
          </p:txBody>
        </p:sp>
        <p:sp>
          <p:nvSpPr>
            <p:cNvPr id="22" name="AutoShape 7"/>
            <p:cNvSpPr>
              <a:spLocks noChangeArrowheads="1"/>
            </p:cNvSpPr>
            <p:nvPr/>
          </p:nvSpPr>
          <p:spPr bwMode="auto">
            <a:xfrm rot="-1083134">
              <a:off x="5257800" y="4114800"/>
              <a:ext cx="838200" cy="152400"/>
            </a:xfrm>
            <a:prstGeom prst="rightArrow">
              <a:avLst>
                <a:gd name="adj1" fmla="val 50000"/>
                <a:gd name="adj2" fmla="val 137500"/>
              </a:avLst>
            </a:prstGeom>
            <a:solidFill>
              <a:srgbClr val="BA2901"/>
            </a:solidFill>
            <a:ln w="12700" cap="sq">
              <a:solidFill>
                <a:srgbClr val="BA2901"/>
              </a:solidFill>
              <a:miter lim="800000"/>
              <a:headEnd type="none" w="sm" len="sm"/>
              <a:tailEnd type="none" w="sm" len="sm"/>
            </a:ln>
          </p:spPr>
          <p:txBody>
            <a:bodyPr wrap="none" anchor="ctr"/>
            <a:lstStyle/>
            <a:p>
              <a:endParaRPr lang="en-US" dirty="0"/>
            </a:p>
          </p:txBody>
        </p:sp>
      </p:grpSp>
    </p:spTree>
    <p:extLst>
      <p:ext uri="{BB962C8B-B14F-4D97-AF65-F5344CB8AC3E}">
        <p14:creationId xmlns:p14="http://schemas.microsoft.com/office/powerpoint/2010/main" val="170694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a:p>
        </p:txBody>
      </p:sp>
      <p:sp>
        <p:nvSpPr>
          <p:cNvPr id="2" name="Title 1"/>
          <p:cNvSpPr>
            <a:spLocks noGrp="1"/>
          </p:cNvSpPr>
          <p:nvPr>
            <p:ph type="title"/>
          </p:nvPr>
        </p:nvSpPr>
        <p:spPr/>
        <p:txBody>
          <a:bodyPr/>
          <a:lstStyle/>
          <a:p>
            <a:r>
              <a:rPr lang="en-US" dirty="0"/>
              <a:t>CONTROL BOX</a:t>
            </a:r>
          </a:p>
        </p:txBody>
      </p:sp>
      <p:sp>
        <p:nvSpPr>
          <p:cNvPr id="4" name="Content Placeholder 3"/>
          <p:cNvSpPr>
            <a:spLocks noGrp="1"/>
          </p:cNvSpPr>
          <p:nvPr>
            <p:ph idx="1"/>
          </p:nvPr>
        </p:nvSpPr>
        <p:spPr/>
        <p:txBody>
          <a:bodyPr>
            <a:normAutofit/>
          </a:bodyPr>
          <a:lstStyle/>
          <a:p>
            <a:r>
              <a:rPr lang="en-US" dirty="0"/>
              <a:t>Thermostatically controlled</a:t>
            </a:r>
          </a:p>
          <a:p>
            <a:r>
              <a:rPr lang="en-US" dirty="0"/>
              <a:t>Tilting cut-off switch</a:t>
            </a:r>
          </a:p>
          <a:p>
            <a:r>
              <a:rPr lang="en-US" dirty="0"/>
              <a:t>24 turn worm gear</a:t>
            </a:r>
          </a:p>
          <a:p>
            <a:r>
              <a:rPr lang="en-US" dirty="0"/>
              <a:t>Power tilt available</a:t>
            </a:r>
          </a:p>
          <a:p>
            <a:r>
              <a:rPr lang="en-US" dirty="0"/>
              <a:t>Water resistant controls</a:t>
            </a:r>
          </a:p>
          <a:p>
            <a:r>
              <a:rPr lang="en-US" dirty="0"/>
              <a:t>Faucet bracket standard</a:t>
            </a:r>
          </a:p>
          <a:p>
            <a:pPr marL="0" indent="0">
              <a:buNone/>
            </a:pPr>
            <a:endParaRPr lang="en-US" dirty="0"/>
          </a:p>
        </p:txBody>
      </p:sp>
      <p:pic>
        <p:nvPicPr>
          <p:cNvPr id="9" name="Picture 2" descr="C:\Users\jembrey\AppData\Local\Microsoft\Windows\Temporary Internet Files\Content.Outlook\DYN58OVI\IMG00136-20110426-1532.jpg"/>
          <p:cNvPicPr>
            <a:picLocks noGrp="1" noChangeAspect="1" noChangeArrowheads="1"/>
          </p:cNvPicPr>
          <p:nvPr>
            <p:ph idx="10"/>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p:spPr>
      </p:pic>
    </p:spTree>
    <p:extLst>
      <p:ext uri="{BB962C8B-B14F-4D97-AF65-F5344CB8AC3E}">
        <p14:creationId xmlns:p14="http://schemas.microsoft.com/office/powerpoint/2010/main" val="14691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28" y="504825"/>
            <a:ext cx="7702550" cy="45719"/>
          </a:xfrm>
        </p:spPr>
        <p:txBody>
          <a:bodyPr>
            <a:normAutofit fontScale="90000"/>
          </a:bodyPr>
          <a:lstStyle/>
          <a:p>
            <a:pPr algn="ctr"/>
            <a:r>
              <a:rPr lang="en-US" b="1" dirty="0"/>
              <a:t>GROEN CONTROLS PROJECT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4629" y="762001"/>
            <a:ext cx="7702550" cy="5619748"/>
          </a:xfrm>
          <a:prstGeom prst="rect">
            <a:avLst/>
          </a:prstGeom>
        </p:spPr>
      </p:pic>
    </p:spTree>
    <p:extLst>
      <p:ext uri="{BB962C8B-B14F-4D97-AF65-F5344CB8AC3E}">
        <p14:creationId xmlns:p14="http://schemas.microsoft.com/office/powerpoint/2010/main" val="246655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AND LONG FINS PROVIDE EVEN HEAT DISTRIBUTION </a:t>
            </a:r>
          </a:p>
        </p:txBody>
      </p:sp>
      <p:sp>
        <p:nvSpPr>
          <p:cNvPr id="3" name="Content Placeholder 2"/>
          <p:cNvSpPr>
            <a:spLocks noGrp="1"/>
          </p:cNvSpPr>
          <p:nvPr>
            <p:ph idx="1"/>
          </p:nvPr>
        </p:nvSpPr>
        <p:spPr/>
        <p:txBody>
          <a:bodyPr/>
          <a:lstStyle/>
          <a:p>
            <a:endParaRPr lang="en-US"/>
          </a:p>
        </p:txBody>
      </p:sp>
      <p:pic>
        <p:nvPicPr>
          <p:cNvPr id="5" name="Content Placeholder 7" descr="DSCN1858"/>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0601" b="10601"/>
          <a:stretch>
            <a:fillRect/>
          </a:stretch>
        </p:blipFill>
        <p:spPr bwMode="auto">
          <a:xfrm>
            <a:off x="537028" y="1978024"/>
            <a:ext cx="7702550" cy="4556125"/>
          </a:xfrm>
          <a:prstGeom prst="rect">
            <a:avLst/>
          </a:prstGeom>
          <a:noFill/>
          <a:ln>
            <a:noFill/>
          </a:ln>
        </p:spPr>
      </p:pic>
    </p:spTree>
    <p:extLst>
      <p:ext uri="{BB962C8B-B14F-4D97-AF65-F5344CB8AC3E}">
        <p14:creationId xmlns:p14="http://schemas.microsoft.com/office/powerpoint/2010/main" val="260848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6416" y="5436545"/>
            <a:ext cx="184666" cy="369332"/>
          </a:xfrm>
          <a:prstGeom prst="rect">
            <a:avLst/>
          </a:prstGeom>
          <a:noFill/>
        </p:spPr>
        <p:txBody>
          <a:bodyPr wrap="none" rtlCol="0">
            <a:spAutoFit/>
          </a:bodyPr>
          <a:lstStyle/>
          <a:p>
            <a:endParaRPr lang="en-US"/>
          </a:p>
        </p:txBody>
      </p:sp>
      <p:sp>
        <p:nvSpPr>
          <p:cNvPr id="2" name="Title 1"/>
          <p:cNvSpPr>
            <a:spLocks noGrp="1"/>
          </p:cNvSpPr>
          <p:nvPr>
            <p:ph type="title"/>
          </p:nvPr>
        </p:nvSpPr>
        <p:spPr/>
        <p:txBody>
          <a:bodyPr>
            <a:normAutofit fontScale="90000"/>
          </a:bodyPr>
          <a:lstStyle/>
          <a:p>
            <a:r>
              <a:rPr lang="en-US" dirty="0"/>
              <a:t>THERMOCOUPLE SENSES AN AVERAGE AREA TEMPERATURE VS A SINGLE POINT</a:t>
            </a:r>
          </a:p>
        </p:txBody>
      </p:sp>
      <p:pic>
        <p:nvPicPr>
          <p:cNvPr id="9" name="Picture 4" descr="DSCN1880"/>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8594" b="8594"/>
          <a:stretch>
            <a:fillRect/>
          </a:stretch>
        </p:blipFill>
        <p:spPr bwMode="auto">
          <a:prstGeom prst="rect">
            <a:avLst/>
          </a:prstGeom>
          <a:noFill/>
          <a:ln>
            <a:noFill/>
          </a:ln>
        </p:spPr>
      </p:pic>
    </p:spTree>
    <p:extLst>
      <p:ext uri="{BB962C8B-B14F-4D97-AF65-F5344CB8AC3E}">
        <p14:creationId xmlns:p14="http://schemas.microsoft.com/office/powerpoint/2010/main" val="387572014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780</TotalTime>
  <Words>1135</Words>
  <Application>Microsoft Office PowerPoint</Application>
  <PresentationFormat>On-screen Show (4:3)</PresentationFormat>
  <Paragraphs>94</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Corbel</vt:lpstr>
      <vt:lpstr>2_Office Theme</vt:lpstr>
      <vt:lpstr>BRAISING PANS</vt:lpstr>
      <vt:lpstr>BRAISING PAN VERSATILITY</vt:lpstr>
      <vt:lpstr>FLOOR MODEL BRAISING PANS</vt:lpstr>
      <vt:lpstr>WHY ADD A 15 GALLON VERSION</vt:lpstr>
      <vt:lpstr>LID FEATURES</vt:lpstr>
      <vt:lpstr>CONTROL BOX</vt:lpstr>
      <vt:lpstr>GROEN CONTROLS PROJECT</vt:lpstr>
      <vt:lpstr>SHORT AND LONG FINS PROVIDE EVEN HEAT DISTRIBUTION </vt:lpstr>
      <vt:lpstr>THERMOCOUPLE SENSES AN AVERAGE AREA TEMPERATURE VS A SINGLE POINT</vt:lpstr>
      <vt:lpstr>3” RADIUS CORNER VS. COMPETITORS STANDARDS</vt:lpstr>
      <vt:lpstr>WHY OPEN LEG STANDS VS. CABINET STYLE</vt:lpstr>
      <vt:lpstr>TD/FPC TABLE TOP BRAISING PAN</vt:lpstr>
      <vt:lpstr>STEAMER PAN CARRIER  (40 &amp; 30 GALLON ONLY)</vt:lpstr>
      <vt:lpstr>GROEN SIGNATURE</vt:lpstr>
      <vt:lpstr>STANDARD WARRANTIES</vt:lpstr>
      <vt:lpstr>COMPARATOR</vt:lpstr>
      <vt:lpstr>TAKE AWAYS</vt:lpstr>
    </vt:vector>
  </TitlesOfParts>
  <Company>Flynn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Barnett</dc:creator>
  <cp:lastModifiedBy>Jared</cp:lastModifiedBy>
  <cp:revision>108</cp:revision>
  <cp:lastPrinted>2013-04-29T15:23:15Z</cp:lastPrinted>
  <dcterms:created xsi:type="dcterms:W3CDTF">2013-04-16T01:48:22Z</dcterms:created>
  <dcterms:modified xsi:type="dcterms:W3CDTF">2017-07-21T13:05:55Z</dcterms:modified>
</cp:coreProperties>
</file>