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346" r:id="rId2"/>
    <p:sldId id="352" r:id="rId3"/>
    <p:sldId id="353" r:id="rId4"/>
    <p:sldId id="367" r:id="rId5"/>
    <p:sldId id="360" r:id="rId6"/>
    <p:sldId id="385" r:id="rId7"/>
    <p:sldId id="386" r:id="rId8"/>
    <p:sldId id="392" r:id="rId9"/>
    <p:sldId id="387" r:id="rId10"/>
    <p:sldId id="394" r:id="rId11"/>
    <p:sldId id="395" r:id="rId12"/>
    <p:sldId id="396" r:id="rId13"/>
    <p:sldId id="397" r:id="rId14"/>
    <p:sldId id="398" r:id="rId15"/>
    <p:sldId id="391" r:id="rId16"/>
    <p:sldId id="356" r:id="rId17"/>
    <p:sldId id="383" r:id="rId18"/>
    <p:sldId id="39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19" autoAdjust="0"/>
    <p:restoredTop sz="95752" autoAdjust="0"/>
  </p:normalViewPr>
  <p:slideViewPr>
    <p:cSldViewPr snapToGrid="0" snapToObjects="1">
      <p:cViewPr varScale="1">
        <p:scale>
          <a:sx n="86" d="100"/>
          <a:sy n="86" d="100"/>
        </p:scale>
        <p:origin x="121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69AB4-0C14-4196-86EA-9B0C489951C2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F5500-09C9-43FC-BB17-C2469659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5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Better to over size than under.  Two smaller kettle can offer more versatility.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F5500-09C9-43FC-BB17-C246965995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56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8039" y="2698749"/>
            <a:ext cx="6826611" cy="36709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599" y="3583766"/>
            <a:ext cx="6400801" cy="1470025"/>
          </a:xfrm>
        </p:spPr>
        <p:txBody>
          <a:bodyPr>
            <a:normAutofit/>
          </a:bodyPr>
          <a:lstStyle>
            <a:lvl1pPr>
              <a:defRPr sz="3600" b="1" spc="10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54175"/>
            <a:ext cx="6400800" cy="50207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8039" y="571500"/>
            <a:ext cx="6826611" cy="1889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41500" y="1228725"/>
            <a:ext cx="3205788" cy="7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if Nee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7917"/>
            <a:ext cx="7555345" cy="5812173"/>
          </a:xfrm>
        </p:spPr>
        <p:txBody>
          <a:bodyPr/>
          <a:lstStyle>
            <a:lvl1pPr algn="l">
              <a:defRPr>
                <a:latin typeface="Corbel"/>
                <a:cs typeface="Corbel"/>
              </a:defRPr>
            </a:lvl1pPr>
            <a:lvl2pPr algn="l">
              <a:defRPr>
                <a:latin typeface="Corbel"/>
                <a:cs typeface="Corbel"/>
              </a:defRPr>
            </a:lvl2pPr>
            <a:lvl3pPr algn="l">
              <a:defRPr>
                <a:latin typeface="Corbel"/>
                <a:cs typeface="Corbel"/>
              </a:defRPr>
            </a:lvl3pPr>
            <a:lvl4pPr algn="l">
              <a:defRPr>
                <a:latin typeface="Corbel"/>
                <a:cs typeface="Corbel"/>
              </a:defRPr>
            </a:lvl4pPr>
            <a:lvl5pPr algn="l"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 rot="16200000">
            <a:off x="6762749" y="2003425"/>
            <a:ext cx="39243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spc="100">
                <a:solidFill>
                  <a:schemeClr val="tx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STEAM JACKETED KETTLES</a:t>
            </a:r>
          </a:p>
        </p:txBody>
      </p:sp>
      <p:pic>
        <p:nvPicPr>
          <p:cNvPr id="4" name="Picture 3" descr="Untitled-1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14131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91886" y="5829422"/>
            <a:ext cx="1461410" cy="3417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/>
          <a:srcRect t="15482" b="3754"/>
          <a:stretch/>
        </p:blipFill>
        <p:spPr>
          <a:xfrm>
            <a:off x="179189" y="0"/>
            <a:ext cx="8117685" cy="3258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/>
          <a:srcRect t="33637" b="3754"/>
          <a:stretch/>
        </p:blipFill>
        <p:spPr>
          <a:xfrm flipV="1">
            <a:off x="179189" y="3246072"/>
            <a:ext cx="8117685" cy="348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71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28" y="504825"/>
            <a:ext cx="7702550" cy="1143000"/>
          </a:xfrm>
        </p:spPr>
        <p:txBody>
          <a:bodyPr>
            <a:normAutofit/>
          </a:bodyPr>
          <a:lstStyle>
            <a:lvl1pPr algn="l">
              <a:defRPr sz="3200" spc="10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28" y="1825624"/>
            <a:ext cx="7702550" cy="4556125"/>
          </a:xfrm>
        </p:spPr>
        <p:txBody>
          <a:bodyPr/>
          <a:lstStyle>
            <a:lvl1pPr algn="l">
              <a:defRPr>
                <a:latin typeface="Corbel"/>
                <a:cs typeface="Corbel"/>
              </a:defRPr>
            </a:lvl1pPr>
            <a:lvl2pPr algn="l">
              <a:defRPr>
                <a:latin typeface="Corbel"/>
                <a:cs typeface="Corbel"/>
              </a:defRPr>
            </a:lvl2pPr>
            <a:lvl3pPr algn="l">
              <a:defRPr>
                <a:latin typeface="Corbel"/>
                <a:cs typeface="Corbel"/>
              </a:defRPr>
            </a:lvl3pPr>
            <a:lvl4pPr algn="l">
              <a:defRPr>
                <a:latin typeface="Corbel"/>
                <a:cs typeface="Corbel"/>
              </a:defRPr>
            </a:lvl4pPr>
            <a:lvl5pPr algn="l"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 rot="16200000">
            <a:off x="6762749" y="2003425"/>
            <a:ext cx="39243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spc="100">
                <a:solidFill>
                  <a:schemeClr val="tx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r"/>
            <a:r>
              <a:rPr lang="en-US" sz="1400" dirty="0">
                <a:solidFill>
                  <a:srgbClr val="FFFFFF"/>
                </a:solidFill>
              </a:rPr>
              <a:t>STEAM JACKETED KETTLES</a:t>
            </a:r>
          </a:p>
        </p:txBody>
      </p:sp>
      <p:pic>
        <p:nvPicPr>
          <p:cNvPr id="7" name="Picture 6" descr="Untitled-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91886" y="5829422"/>
            <a:ext cx="1461410" cy="34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4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28" y="504825"/>
            <a:ext cx="7702550" cy="1143000"/>
          </a:xfrm>
        </p:spPr>
        <p:txBody>
          <a:bodyPr>
            <a:normAutofit/>
          </a:bodyPr>
          <a:lstStyle>
            <a:lvl1pPr algn="l">
              <a:defRPr sz="3200" spc="10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29" y="1825624"/>
            <a:ext cx="3371640" cy="4556125"/>
          </a:xfrm>
        </p:spPr>
        <p:txBody>
          <a:bodyPr/>
          <a:lstStyle>
            <a:lvl1pPr algn="l">
              <a:defRPr>
                <a:latin typeface="Corbel"/>
                <a:cs typeface="Corbel"/>
              </a:defRPr>
            </a:lvl1pPr>
            <a:lvl2pPr algn="l">
              <a:defRPr>
                <a:latin typeface="Corbel"/>
                <a:cs typeface="Corbel"/>
              </a:defRPr>
            </a:lvl2pPr>
            <a:lvl3pPr algn="l">
              <a:defRPr>
                <a:latin typeface="Corbel"/>
                <a:cs typeface="Corbel"/>
              </a:defRPr>
            </a:lvl3pPr>
            <a:lvl4pPr algn="l">
              <a:defRPr>
                <a:latin typeface="Corbel"/>
                <a:cs typeface="Corbel"/>
              </a:defRPr>
            </a:lvl4pPr>
            <a:lvl5pPr algn="l"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 rot="16200000">
            <a:off x="6762749" y="2003425"/>
            <a:ext cx="39243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spc="100">
                <a:solidFill>
                  <a:schemeClr val="tx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r"/>
            <a:r>
              <a:rPr lang="en-US" sz="1400" dirty="0">
                <a:solidFill>
                  <a:srgbClr val="FFFFFF"/>
                </a:solidFill>
              </a:rPr>
              <a:t>STEAM JACKETED KETTLES</a:t>
            </a:r>
          </a:p>
        </p:txBody>
      </p:sp>
      <p:pic>
        <p:nvPicPr>
          <p:cNvPr id="7" name="Picture 6" descr="Untitled-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91886" y="5829422"/>
            <a:ext cx="1461410" cy="34174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3948672" y="1843316"/>
            <a:ext cx="4138506" cy="4556125"/>
          </a:xfrm>
        </p:spPr>
        <p:txBody>
          <a:bodyPr/>
          <a:lstStyle>
            <a:lvl1pPr algn="l">
              <a:defRPr>
                <a:latin typeface="Corbel"/>
                <a:cs typeface="Corbel"/>
              </a:defRPr>
            </a:lvl1pPr>
            <a:lvl2pPr algn="l">
              <a:defRPr>
                <a:latin typeface="Corbel"/>
                <a:cs typeface="Corbel"/>
              </a:defRPr>
            </a:lvl2pPr>
            <a:lvl3pPr algn="l">
              <a:defRPr>
                <a:latin typeface="Corbel"/>
                <a:cs typeface="Corbel"/>
              </a:defRPr>
            </a:lvl3pPr>
            <a:lvl4pPr algn="l">
              <a:defRPr>
                <a:latin typeface="Corbel"/>
                <a:cs typeface="Corbel"/>
              </a:defRPr>
            </a:lvl4pPr>
            <a:lvl5pPr algn="l"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4390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84628" y="504825"/>
            <a:ext cx="7702550" cy="1143000"/>
          </a:xfrm>
        </p:spPr>
        <p:txBody>
          <a:bodyPr>
            <a:normAutofit/>
          </a:bodyPr>
          <a:lstStyle>
            <a:lvl1pPr algn="l">
              <a:defRPr sz="3200" spc="10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4629" y="1825624"/>
            <a:ext cx="3371640" cy="4556125"/>
          </a:xfrm>
        </p:spPr>
        <p:txBody>
          <a:bodyPr/>
          <a:lstStyle>
            <a:lvl1pPr algn="l">
              <a:defRPr>
                <a:latin typeface="Corbel"/>
                <a:cs typeface="Corbel"/>
              </a:defRPr>
            </a:lvl1pPr>
            <a:lvl2pPr algn="l">
              <a:defRPr>
                <a:latin typeface="Corbel"/>
                <a:cs typeface="Corbel"/>
              </a:defRPr>
            </a:lvl2pPr>
            <a:lvl3pPr algn="l">
              <a:defRPr>
                <a:latin typeface="Corbel"/>
                <a:cs typeface="Corbel"/>
              </a:defRPr>
            </a:lvl3pPr>
            <a:lvl4pPr algn="l">
              <a:defRPr>
                <a:latin typeface="Corbel"/>
                <a:cs typeface="Corbel"/>
              </a:defRPr>
            </a:lvl4pPr>
            <a:lvl5pPr algn="l"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 rot="16200000">
            <a:off x="6762749" y="2003425"/>
            <a:ext cx="39243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spc="100">
                <a:solidFill>
                  <a:schemeClr val="tx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r"/>
            <a:r>
              <a:rPr lang="en-US" sz="1400" dirty="0">
                <a:solidFill>
                  <a:srgbClr val="FFFFFF"/>
                </a:solidFill>
              </a:rPr>
              <a:t>STEAM JACKETED KETTLES</a:t>
            </a:r>
          </a:p>
        </p:txBody>
      </p:sp>
      <p:pic>
        <p:nvPicPr>
          <p:cNvPr id="13" name="Picture 12" descr="Untitled-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91886" y="5829422"/>
            <a:ext cx="1461410" cy="341745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3948672" y="1843316"/>
            <a:ext cx="4138506" cy="2159389"/>
          </a:xfrm>
        </p:spPr>
        <p:txBody>
          <a:bodyPr/>
          <a:lstStyle>
            <a:lvl1pPr algn="l">
              <a:defRPr>
                <a:latin typeface="Corbel"/>
                <a:cs typeface="Corbel"/>
              </a:defRPr>
            </a:lvl1pPr>
            <a:lvl2pPr algn="l">
              <a:defRPr>
                <a:latin typeface="Corbel"/>
                <a:cs typeface="Corbel"/>
              </a:defRPr>
            </a:lvl2pPr>
            <a:lvl3pPr algn="l">
              <a:defRPr>
                <a:latin typeface="Corbel"/>
                <a:cs typeface="Corbel"/>
              </a:defRPr>
            </a:lvl3pPr>
            <a:lvl4pPr algn="l">
              <a:defRPr>
                <a:latin typeface="Corbel"/>
                <a:cs typeface="Corbel"/>
              </a:defRPr>
            </a:lvl4pPr>
            <a:lvl5pPr algn="l"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leve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3948672" y="4270375"/>
            <a:ext cx="4138506" cy="2111374"/>
          </a:xfrm>
        </p:spPr>
        <p:txBody>
          <a:bodyPr/>
          <a:lstStyle>
            <a:lvl1pPr algn="l">
              <a:defRPr>
                <a:latin typeface="Corbel"/>
                <a:cs typeface="Corbel"/>
              </a:defRPr>
            </a:lvl1pPr>
            <a:lvl2pPr algn="l">
              <a:defRPr>
                <a:latin typeface="Corbel"/>
                <a:cs typeface="Corbel"/>
              </a:defRPr>
            </a:lvl2pPr>
            <a:lvl3pPr algn="l">
              <a:defRPr>
                <a:latin typeface="Corbel"/>
                <a:cs typeface="Corbel"/>
              </a:defRPr>
            </a:lvl3pPr>
            <a:lvl4pPr algn="l">
              <a:defRPr>
                <a:latin typeface="Corbel"/>
                <a:cs typeface="Corbel"/>
              </a:defRPr>
            </a:lvl4pPr>
            <a:lvl5pPr algn="l"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4727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84628" y="504825"/>
            <a:ext cx="7702550" cy="1143000"/>
          </a:xfrm>
        </p:spPr>
        <p:txBody>
          <a:bodyPr>
            <a:normAutofit/>
          </a:bodyPr>
          <a:lstStyle>
            <a:lvl1pPr algn="l">
              <a:defRPr sz="3200" spc="10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4628" y="1828799"/>
            <a:ext cx="3730171" cy="2209801"/>
          </a:xfrm>
        </p:spPr>
        <p:txBody>
          <a:bodyPr/>
          <a:lstStyle>
            <a:lvl1pPr algn="l">
              <a:defRPr>
                <a:latin typeface="Corbel"/>
                <a:cs typeface="Corbel"/>
              </a:defRPr>
            </a:lvl1pPr>
            <a:lvl2pPr algn="l">
              <a:defRPr>
                <a:latin typeface="Corbel"/>
                <a:cs typeface="Corbel"/>
              </a:defRPr>
            </a:lvl2pPr>
            <a:lvl3pPr algn="l">
              <a:defRPr>
                <a:latin typeface="Corbel"/>
                <a:cs typeface="Corbel"/>
              </a:defRPr>
            </a:lvl3pPr>
            <a:lvl4pPr algn="l">
              <a:defRPr>
                <a:latin typeface="Corbel"/>
                <a:cs typeface="Corbel"/>
              </a:defRPr>
            </a:lvl4pPr>
            <a:lvl5pPr algn="l"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 rot="16200000">
            <a:off x="6762749" y="2003425"/>
            <a:ext cx="39243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spc="100">
                <a:solidFill>
                  <a:schemeClr val="tx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r"/>
            <a:r>
              <a:rPr lang="en-US" sz="1400">
                <a:solidFill>
                  <a:srgbClr val="FFFFFF"/>
                </a:solidFill>
              </a:rPr>
              <a:t>STEAM JACKETED KETTLES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13" name="Picture 12" descr="Untitled-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91886" y="5829422"/>
            <a:ext cx="1461410" cy="341745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4343400" y="1843316"/>
            <a:ext cx="3743778" cy="2195284"/>
          </a:xfrm>
        </p:spPr>
        <p:txBody>
          <a:bodyPr/>
          <a:lstStyle>
            <a:lvl1pPr algn="l">
              <a:defRPr>
                <a:latin typeface="Corbel"/>
                <a:cs typeface="Corbel"/>
              </a:defRPr>
            </a:lvl1pPr>
            <a:lvl2pPr algn="l">
              <a:defRPr>
                <a:latin typeface="Corbel"/>
                <a:cs typeface="Corbel"/>
              </a:defRPr>
            </a:lvl2pPr>
            <a:lvl3pPr algn="l">
              <a:defRPr>
                <a:latin typeface="Corbel"/>
                <a:cs typeface="Corbel"/>
              </a:defRPr>
            </a:lvl3pPr>
            <a:lvl4pPr algn="l">
              <a:defRPr>
                <a:latin typeface="Corbel"/>
                <a:cs typeface="Corbel"/>
              </a:defRPr>
            </a:lvl4pPr>
            <a:lvl5pPr algn="l"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343400" y="4270375"/>
            <a:ext cx="3743778" cy="2111374"/>
          </a:xfrm>
        </p:spPr>
        <p:txBody>
          <a:bodyPr/>
          <a:lstStyle>
            <a:lvl1pPr algn="l">
              <a:defRPr>
                <a:latin typeface="Corbel"/>
                <a:cs typeface="Corbel"/>
              </a:defRPr>
            </a:lvl1pPr>
            <a:lvl2pPr algn="l">
              <a:defRPr>
                <a:latin typeface="Corbel"/>
                <a:cs typeface="Corbel"/>
              </a:defRPr>
            </a:lvl2pPr>
            <a:lvl3pPr algn="l">
              <a:defRPr>
                <a:latin typeface="Corbel"/>
                <a:cs typeface="Corbel"/>
              </a:defRPr>
            </a:lvl3pPr>
            <a:lvl4pPr algn="l">
              <a:defRPr>
                <a:latin typeface="Corbel"/>
                <a:cs typeface="Corbel"/>
              </a:defRPr>
            </a:lvl4pPr>
            <a:lvl5pPr algn="l"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381000" y="4267200"/>
            <a:ext cx="3733800" cy="2136776"/>
          </a:xfrm>
        </p:spPr>
        <p:txBody>
          <a:bodyPr/>
          <a:lstStyle>
            <a:lvl1pPr algn="l">
              <a:defRPr>
                <a:latin typeface="Corbel"/>
                <a:cs typeface="Corbel"/>
              </a:defRPr>
            </a:lvl1pPr>
            <a:lvl2pPr algn="l">
              <a:defRPr>
                <a:latin typeface="Corbel"/>
                <a:cs typeface="Corbel"/>
              </a:defRPr>
            </a:lvl2pPr>
            <a:lvl3pPr algn="l">
              <a:defRPr>
                <a:latin typeface="Corbel"/>
                <a:cs typeface="Corbel"/>
              </a:defRPr>
            </a:lvl3pPr>
            <a:lvl4pPr algn="l">
              <a:defRPr>
                <a:latin typeface="Corbel"/>
                <a:cs typeface="Corbel"/>
              </a:defRPr>
            </a:lvl4pPr>
            <a:lvl5pPr algn="l"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7081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2F5DA-6748-4A42-8782-FCB0D3707DDB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5948-1720-8545-BE44-A2F6F362D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8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STEAM JACKETED KETTLES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GROEN</a:t>
            </a:r>
          </a:p>
        </p:txBody>
      </p:sp>
    </p:spTree>
    <p:extLst>
      <p:ext uri="{BB962C8B-B14F-4D97-AF65-F5344CB8AC3E}">
        <p14:creationId xmlns:p14="http://schemas.microsoft.com/office/powerpoint/2010/main" val="2961946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28" y="504825"/>
            <a:ext cx="7702550" cy="4571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GROEN CONTROLS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28" y="1741714"/>
            <a:ext cx="7702550" cy="357323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28" y="783772"/>
            <a:ext cx="7702550" cy="577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86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28" y="504825"/>
            <a:ext cx="7702550" cy="4571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COMPARATOR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628" y="729343"/>
            <a:ext cx="770254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1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28" y="504825"/>
            <a:ext cx="7702550" cy="4571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COMPARATOR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628" y="696686"/>
            <a:ext cx="7702550" cy="604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31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28" y="504825"/>
            <a:ext cx="7702550" cy="4571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COMPARATOR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628" y="740229"/>
            <a:ext cx="770255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60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28" y="504825"/>
            <a:ext cx="7702550" cy="4571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COMPARATOR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628" y="914400"/>
            <a:ext cx="7702549" cy="566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53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WARRANTIES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KETTLES ARE COVERED BY A (1) YEAR STANDARD WARRNTY</a:t>
            </a:r>
          </a:p>
          <a:p>
            <a:r>
              <a:rPr lang="en-US" dirty="0"/>
              <a:t>A (10) YEAR BODY WARRANTY</a:t>
            </a:r>
          </a:p>
          <a:p>
            <a:r>
              <a:rPr lang="en-US" dirty="0"/>
              <a:t>2 year K-12 school warranty</a:t>
            </a:r>
          </a:p>
        </p:txBody>
      </p:sp>
    </p:spTree>
    <p:extLst>
      <p:ext uri="{BB962C8B-B14F-4D97-AF65-F5344CB8AC3E}">
        <p14:creationId xmlns:p14="http://schemas.microsoft.com/office/powerpoint/2010/main" val="1550908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16416" y="54365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1181" y="900454"/>
            <a:ext cx="6488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VS. TEMPERATURE</a:t>
            </a:r>
          </a:p>
        </p:txBody>
      </p:sp>
      <p:graphicFrame>
        <p:nvGraphicFramePr>
          <p:cNvPr id="1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3798681"/>
              </p:ext>
            </p:extLst>
          </p:nvPr>
        </p:nvGraphicFramePr>
        <p:xfrm>
          <a:off x="481813" y="1673995"/>
          <a:ext cx="7554687" cy="4798687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1739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7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70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978">
                <a:tc gridSpan="4">
                  <a:txBody>
                    <a:bodyPr/>
                    <a:lstStyle/>
                    <a:p>
                      <a:pPr algn="l" fontAlgn="b"/>
                      <a:endParaRPr lang="en-US" sz="100" b="0" i="0" u="none" strike="noStrike" dirty="0">
                        <a:solidFill>
                          <a:srgbClr val="7F7F7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7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PSI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TEMP (F)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PSI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TEMP (F)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7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212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303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7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227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307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7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239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312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7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316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7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259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320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7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267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324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7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274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328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7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281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331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67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287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335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67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292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338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1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298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105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</a:rPr>
                        <a:t>341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455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16416" y="54365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1180" y="1557136"/>
            <a:ext cx="7273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en-US" sz="3600" baseline="30000" dirty="0">
              <a:solidFill>
                <a:srgbClr val="595959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881225"/>
              </p:ext>
            </p:extLst>
          </p:nvPr>
        </p:nvGraphicFramePr>
        <p:xfrm>
          <a:off x="503089" y="3409944"/>
          <a:ext cx="7584091" cy="2971805"/>
        </p:xfrm>
        <a:graphic>
          <a:graphicData uri="http://schemas.openxmlformats.org/drawingml/2006/table">
            <a:tbl>
              <a:tblPr/>
              <a:tblGrid>
                <a:gridCol w="1521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3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4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8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48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48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48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48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058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KETTLE SIZE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PORTIONS: (SERVINGS CALCULATED)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2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NOMINAL CAPACITY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WORKING CAPACITY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OZ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OZ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OZ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OZ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OZ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OZ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2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GALLONS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GALLONS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512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256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2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GALLONS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 GALLONS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614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307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204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2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 GALLONS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GALLONS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1024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512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341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256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2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 GALLONS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9.6 GALLONS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1228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614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409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307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204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2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 GALLONS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 GALLONS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2048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1024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682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512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341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256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2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 GALLONS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 GALLONS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4096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2048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1365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1024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682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512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2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 GALLONS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 GALLONS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6144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3072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2048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1536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1024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768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92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 GALLONS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 GALLONS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8192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4096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2730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2048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1365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1024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92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 GALLONS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 GALLONS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10240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5120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3413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2562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1706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1280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92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 GALLONS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 GALLONS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12800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6400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4266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3200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2133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1600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92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 GALLONS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 GALLONS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15488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7744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5162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3872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2581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1936</a:t>
                      </a:r>
                    </a:p>
                  </a:txBody>
                  <a:tcPr marL="7588" marR="7588" marT="7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KETTLE SIZING CHART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4629" y="1825625"/>
            <a:ext cx="3371640" cy="2278040"/>
          </a:xfrm>
        </p:spPr>
        <p:txBody>
          <a:bodyPr/>
          <a:lstStyle/>
          <a:p>
            <a:r>
              <a:rPr lang="en-US" dirty="0"/>
              <a:t>Working capacity is about 80%</a:t>
            </a:r>
          </a:p>
          <a:p>
            <a:r>
              <a:rPr lang="en-US" dirty="0"/>
              <a:t>Allow for growth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280880" y="1826393"/>
            <a:ext cx="3371640" cy="2278040"/>
          </a:xfrm>
        </p:spPr>
        <p:txBody>
          <a:bodyPr/>
          <a:lstStyle/>
          <a:p>
            <a:r>
              <a:rPr lang="en-US" dirty="0"/>
              <a:t>Multiple kettle flexibility</a:t>
            </a:r>
          </a:p>
        </p:txBody>
      </p:sp>
    </p:spTree>
    <p:extLst>
      <p:ext uri="{BB962C8B-B14F-4D97-AF65-F5344CB8AC3E}">
        <p14:creationId xmlns:p14="http://schemas.microsoft.com/office/powerpoint/2010/main" val="66330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28" y="504826"/>
            <a:ext cx="7702550" cy="36603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CALCULATOR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1087" y="870859"/>
            <a:ext cx="5399314" cy="580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12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16416" y="54365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28" y="504825"/>
            <a:ext cx="7702550" cy="1143000"/>
          </a:xfrm>
        </p:spPr>
        <p:txBody>
          <a:bodyPr>
            <a:normAutofit/>
          </a:bodyPr>
          <a:lstStyle/>
          <a:p>
            <a:r>
              <a:rPr lang="en-US" dirty="0"/>
              <a:t>THE STAINLESS STEEL STEAM JACKETED KETTLE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Function</a:t>
            </a:r>
          </a:p>
          <a:p>
            <a:r>
              <a:rPr lang="en-US" dirty="0"/>
              <a:t>The Categories</a:t>
            </a:r>
          </a:p>
          <a:p>
            <a:r>
              <a:rPr lang="en-US" dirty="0"/>
              <a:t>The Application</a:t>
            </a:r>
          </a:p>
        </p:txBody>
      </p:sp>
      <p:pic>
        <p:nvPicPr>
          <p:cNvPr id="10" name="Picture 7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 t="928" b="92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8874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16416" y="54365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JACKET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It’s a pressure vessel designed to transfer heat or energy from itself to the product inside it</a:t>
            </a:r>
          </a:p>
          <a:p>
            <a:r>
              <a:rPr lang="en-US" dirty="0"/>
              <a:t>How it works</a:t>
            </a:r>
          </a:p>
          <a:p>
            <a:pPr lvl="1"/>
            <a:r>
              <a:rPr lang="en-US" dirty="0"/>
              <a:t>Hemispheres</a:t>
            </a:r>
          </a:p>
          <a:p>
            <a:pPr lvl="1"/>
            <a:r>
              <a:rPr lang="en-US" dirty="0"/>
              <a:t>ASME</a:t>
            </a:r>
          </a:p>
          <a:p>
            <a:pPr lvl="1"/>
            <a:r>
              <a:rPr lang="en-US" dirty="0"/>
              <a:t>Energy</a:t>
            </a:r>
          </a:p>
          <a:p>
            <a:pPr lvl="1"/>
            <a:r>
              <a:rPr lang="en-US" dirty="0"/>
              <a:t>Pressure</a:t>
            </a:r>
          </a:p>
          <a:p>
            <a:pPr lvl="1"/>
            <a:r>
              <a:rPr lang="en-US" dirty="0"/>
              <a:t>Conduction</a:t>
            </a:r>
          </a:p>
          <a:p>
            <a:pPr marL="400050" lvl="1" indent="0">
              <a:buNone/>
            </a:pPr>
            <a:endParaRPr lang="en-US" dirty="0"/>
          </a:p>
        </p:txBody>
      </p:sp>
      <p:pic>
        <p:nvPicPr>
          <p:cNvPr id="9" name="Content Placeholder 8" descr="kettlecutaway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 t="-2115" b="-211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5264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16416" y="54365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A KETTLE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Labor / Waste</a:t>
            </a:r>
          </a:p>
          <a:p>
            <a:r>
              <a:rPr lang="en-US" dirty="0"/>
              <a:t>Product quality</a:t>
            </a:r>
          </a:p>
          <a:p>
            <a:r>
              <a:rPr lang="en-US" dirty="0"/>
              <a:t>Product consistency</a:t>
            </a:r>
          </a:p>
          <a:p>
            <a:r>
              <a:rPr lang="en-US" dirty="0"/>
              <a:t>Safety</a:t>
            </a:r>
          </a:p>
          <a:p>
            <a:r>
              <a:rPr lang="en-US" dirty="0"/>
              <a:t>Energy efficient</a:t>
            </a:r>
          </a:p>
          <a:p>
            <a:r>
              <a:rPr lang="en-US" dirty="0"/>
              <a:t>Ease of cleaning</a:t>
            </a:r>
          </a:p>
          <a:p>
            <a:r>
              <a:rPr lang="en-US" dirty="0"/>
              <a:t>Speed of cooking</a:t>
            </a:r>
          </a:p>
          <a:p>
            <a:r>
              <a:rPr lang="en-US" dirty="0"/>
              <a:t>Ergonomics</a:t>
            </a:r>
          </a:p>
          <a:p>
            <a:r>
              <a:rPr lang="en-US" dirty="0"/>
              <a:t>Space limitations</a:t>
            </a:r>
          </a:p>
        </p:txBody>
      </p:sp>
      <p:pic>
        <p:nvPicPr>
          <p:cNvPr id="9" name="Content Placeholder 8" descr="Gr09"/>
          <p:cNvPicPr>
            <a:picLocks noGrp="1" noChangeAspect="1" noChangeArrowheads="1"/>
          </p:cNvPicPr>
          <p:nvPr>
            <p:ph idx="10"/>
          </p:nvPr>
        </p:nvPicPr>
        <p:blipFill rotWithShape="1">
          <a:blip r:embed="rId2"/>
          <a:srcRect l="17108" r="17108"/>
          <a:stretch/>
        </p:blipFill>
        <p:spPr bwMode="auto">
          <a:xfrm>
            <a:off x="3948113" y="1843088"/>
            <a:ext cx="4138612" cy="4556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679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16416" y="54365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BOILERS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GAS BOILER is available in 200,000 BTU’s delivering approximately 3.7 horse power at about 12 PSI.  </a:t>
            </a:r>
          </a:p>
          <a:p>
            <a:r>
              <a:rPr lang="en-US" dirty="0"/>
              <a:t>Electric Boiler  is available in 24, 36 and 48 KW providing 2.2, 3.5 and 4.7 BHP respectively at about 12 PSI. </a:t>
            </a:r>
          </a:p>
          <a:p>
            <a:r>
              <a:rPr lang="en-US" dirty="0"/>
              <a:t>Note: rule of thumb is 20 gallons of kettle capacity per boiler horse.</a:t>
            </a:r>
          </a:p>
        </p:txBody>
      </p:sp>
      <p:pic>
        <p:nvPicPr>
          <p:cNvPr id="9" name="Picture 5" descr="Boiler in Cab Base-Front View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rcRect l="15906" r="15906"/>
          <a:stretch>
            <a:fillRect/>
          </a:stretch>
        </p:blipFill>
        <p:spPr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045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COMPETITORS RIM “ROLLED STYLE”</a:t>
            </a:r>
          </a:p>
        </p:txBody>
      </p:sp>
      <p:pic>
        <p:nvPicPr>
          <p:cNvPr id="8" name="Picture 2" descr="C:\Users\jembrey\Desktop\folders\groen info\pics\EQUIPMENT pics\IMG00036-20100622-16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6" b="1056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308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RIM “REINFORCED”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place for dirt and grime to hide…</a:t>
            </a:r>
          </a:p>
          <a:p>
            <a:r>
              <a:rPr lang="en-US" dirty="0"/>
              <a:t>No denting after time in use…</a:t>
            </a:r>
          </a:p>
          <a:p>
            <a:r>
              <a:rPr lang="en-US" dirty="0"/>
              <a:t>Which would you rather have a rolled or reinforced rim?</a:t>
            </a:r>
          </a:p>
        </p:txBody>
      </p:sp>
      <p:pic>
        <p:nvPicPr>
          <p:cNvPr id="13" name="Picture 3" descr="C:\Users\jembrey\AppData\Local\Microsoft\Windows\Temporary Internet Files\Content.Outlook\RMGS97J8\IMG-20131024-00272.jpg"/>
          <p:cNvPicPr>
            <a:picLocks noGrp="1" noChangeAspect="1" noChangeArrowheads="1"/>
          </p:cNvPicPr>
          <p:nvPr>
            <p:ph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1598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jembrey\AppData\Local\Microsoft\Windows\Temporary Internet Files\Content.Outlook\RMGS97J8\IMG-20131024-00273.jpg"/>
          <p:cNvPicPr>
            <a:picLocks noGrp="1" noChangeAspect="1" noChangeArrowheads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2" b="1522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122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IN STANDARDS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Kettles get hot and boil overs happen. With a mirrored surface it is much easier to clean baked on product than that of a brushed finish.</a:t>
            </a:r>
          </a:p>
          <a:p>
            <a:r>
              <a:rPr lang="en-US" dirty="0"/>
              <a:t>A mirrored finish also gives the perception of cleanliness to visiting health inspectors.</a:t>
            </a:r>
          </a:p>
          <a:p>
            <a:r>
              <a:rPr lang="en-US" dirty="0"/>
              <a:t>Esthetically mirrored finish is much more appealing to visiting customers or front of the house locations. </a:t>
            </a: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836" r="-6783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555" r="-7055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365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MIXER KETTLES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914400" eaLnBrk="0" fontAlgn="base" hangingPunct="0">
              <a:lnSpc>
                <a:spcPct val="80000"/>
              </a:lnSpc>
              <a:spcAft>
                <a:spcPct val="0"/>
              </a:spcAft>
              <a:defRPr/>
            </a:pPr>
            <a:r>
              <a:rPr lang="en-US" sz="2000" kern="0" dirty="0">
                <a:latin typeface="Arial"/>
                <a:ea typeface="ＭＳ Ｐゴシック"/>
              </a:rPr>
              <a:t>40-60-80 gallon mixer kettles…</a:t>
            </a:r>
            <a:endParaRPr lang="en-US" sz="2000" kern="0" dirty="0">
              <a:solidFill>
                <a:schemeClr val="bg1">
                  <a:lumMod val="65000"/>
                </a:schemeClr>
              </a:solidFill>
              <a:latin typeface="Arial"/>
              <a:ea typeface="ＭＳ Ｐゴシック"/>
            </a:endParaRPr>
          </a:p>
          <a:p>
            <a:pPr lvl="0" defTabSz="914400" eaLnBrk="0" fontAlgn="base" hangingPunct="0">
              <a:lnSpc>
                <a:spcPct val="80000"/>
              </a:lnSpc>
              <a:spcAft>
                <a:spcPct val="0"/>
              </a:spcAft>
              <a:defRPr/>
            </a:pPr>
            <a:r>
              <a:rPr lang="en-US" sz="2000" kern="0" dirty="0">
                <a:latin typeface="Arial"/>
                <a:ea typeface="ＭＳ Ｐゴシック"/>
              </a:rPr>
              <a:t>50PSI standard</a:t>
            </a:r>
          </a:p>
          <a:p>
            <a:pPr lvl="0" defTabSz="914400" eaLnBrk="0" fontAlgn="base" hangingPunct="0">
              <a:lnSpc>
                <a:spcPct val="80000"/>
              </a:lnSpc>
              <a:spcAft>
                <a:spcPct val="0"/>
              </a:spcAft>
              <a:defRPr/>
            </a:pPr>
            <a:r>
              <a:rPr lang="en-US" sz="2000" kern="0" dirty="0">
                <a:latin typeface="Arial"/>
                <a:ea typeface="ＭＳ Ｐゴシック"/>
              </a:rPr>
              <a:t>INA – inclined</a:t>
            </a:r>
          </a:p>
          <a:p>
            <a:pPr lvl="0" defTabSz="914400" eaLnBrk="0" fontAlgn="base" hangingPunct="0">
              <a:lnSpc>
                <a:spcPct val="80000"/>
              </a:lnSpc>
              <a:spcAft>
                <a:spcPct val="0"/>
              </a:spcAft>
              <a:defRPr/>
            </a:pPr>
            <a:r>
              <a:rPr lang="en-US" sz="2000" kern="0" dirty="0">
                <a:latin typeface="Arial"/>
                <a:ea typeface="ＭＳ Ｐゴシック"/>
              </a:rPr>
              <a:t>TA – vertical</a:t>
            </a:r>
          </a:p>
          <a:p>
            <a:pPr lvl="0" defTabSz="914400" eaLnBrk="0" fontAlgn="base" hangingPunct="0">
              <a:lnSpc>
                <a:spcPct val="80000"/>
              </a:lnSpc>
              <a:spcAft>
                <a:spcPct val="0"/>
              </a:spcAft>
              <a:defRPr/>
            </a:pPr>
            <a:r>
              <a:rPr lang="en-US" sz="2000" kern="0" dirty="0">
                <a:latin typeface="Arial"/>
                <a:ea typeface="ＭＳ Ｐゴシック"/>
              </a:rPr>
              <a:t>Flush mount ball valves</a:t>
            </a:r>
          </a:p>
          <a:p>
            <a:pPr lvl="0" defTabSz="914400" eaLnBrk="0" fontAlgn="base" hangingPunct="0">
              <a:lnSpc>
                <a:spcPct val="80000"/>
              </a:lnSpc>
              <a:spcAft>
                <a:spcPct val="0"/>
              </a:spcAft>
              <a:defRPr/>
            </a:pPr>
            <a:r>
              <a:rPr lang="en-US" sz="2000" kern="0" dirty="0">
                <a:latin typeface="Arial"/>
                <a:ea typeface="ＭＳ Ｐゴシック"/>
              </a:rPr>
              <a:t>Available on direct steam</a:t>
            </a:r>
          </a:p>
          <a:p>
            <a:pPr lvl="0" defTabSz="914400" eaLnBrk="0" fontAlgn="base" hangingPunct="0">
              <a:lnSpc>
                <a:spcPct val="80000"/>
              </a:lnSpc>
              <a:spcAft>
                <a:spcPct val="0"/>
              </a:spcAft>
              <a:defRPr/>
            </a:pPr>
            <a:r>
              <a:rPr lang="en-US" sz="2000" kern="0" dirty="0">
                <a:latin typeface="Arial"/>
                <a:ea typeface="ＭＳ Ｐゴシック"/>
              </a:rPr>
              <a:t>Floor models</a:t>
            </a:r>
          </a:p>
          <a:p>
            <a:pPr lvl="0" defTabSz="914400" eaLnBrk="0" fontAlgn="base" hangingPunct="0">
              <a:lnSpc>
                <a:spcPct val="80000"/>
              </a:lnSpc>
              <a:spcAft>
                <a:spcPct val="0"/>
              </a:spcAft>
              <a:defRPr/>
            </a:pPr>
            <a:r>
              <a:rPr lang="en-US" sz="2000" kern="0" dirty="0">
                <a:latin typeface="Arial"/>
                <a:ea typeface="ＭＳ Ｐゴシック"/>
              </a:rPr>
              <a:t>Table top models </a:t>
            </a:r>
          </a:p>
          <a:p>
            <a:pPr lvl="0" defTabSz="914400" eaLnBrk="0" fontAlgn="base" hangingPunct="0">
              <a:lnSpc>
                <a:spcPct val="80000"/>
              </a:lnSpc>
              <a:spcAft>
                <a:spcPct val="0"/>
              </a:spcAft>
              <a:defRPr/>
            </a:pPr>
            <a:r>
              <a:rPr lang="en-US" sz="2000" kern="0" dirty="0">
                <a:latin typeface="Arial"/>
                <a:ea typeface="ＭＳ Ｐゴシック"/>
              </a:rPr>
              <a:t>Available in 20 and 40</a:t>
            </a:r>
          </a:p>
          <a:p>
            <a:pPr lvl="0" defTabSz="914400" eaLnBrk="0" fontAlgn="base" hangingPunct="0">
              <a:lnSpc>
                <a:spcPct val="80000"/>
              </a:lnSpc>
              <a:spcAft>
                <a:spcPct val="0"/>
              </a:spcAft>
              <a:defRPr/>
            </a:pPr>
            <a:r>
              <a:rPr lang="en-US" sz="2000" kern="0" dirty="0">
                <a:latin typeface="Arial"/>
                <a:ea typeface="ＭＳ Ｐゴシック"/>
              </a:rPr>
              <a:t>Quart Capacities </a:t>
            </a:r>
            <a:endParaRPr lang="en-US" sz="2000" dirty="0"/>
          </a:p>
        </p:txBody>
      </p:sp>
      <p:pic>
        <p:nvPicPr>
          <p:cNvPr id="8" name="Picture 2" descr="C:\Users\jembrey\Desktop\folders\groen info\kettles\cooker-mixers\P7071618.JPG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7" b="871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06443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2355</TotalTime>
  <Words>516</Words>
  <Application>Microsoft Office PowerPoint</Application>
  <PresentationFormat>On-screen Show (4:3)</PresentationFormat>
  <Paragraphs>211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Arial Narrow</vt:lpstr>
      <vt:lpstr>Calibri</vt:lpstr>
      <vt:lpstr>Corbel</vt:lpstr>
      <vt:lpstr>2_Office Theme</vt:lpstr>
      <vt:lpstr>STEAM JACKETED KETTLES</vt:lpstr>
      <vt:lpstr>THE STAINLESS STEEL STEAM JACKETED KETTLE</vt:lpstr>
      <vt:lpstr>THE JACKET</vt:lpstr>
      <vt:lpstr>WHY USE A KETTLE</vt:lpstr>
      <vt:lpstr>AVAILABLE BOILERS</vt:lpstr>
      <vt:lpstr>COMPETITORS RIM “ROLLED STYLE”</vt:lpstr>
      <vt:lpstr>OUR RIM “REINFORCED”</vt:lpstr>
      <vt:lpstr>DIFFERENCES IN STANDARDS</vt:lpstr>
      <vt:lpstr>MIXER KETTLES</vt:lpstr>
      <vt:lpstr>GROEN CONTROLS PROJECT</vt:lpstr>
      <vt:lpstr>COMPARATOR</vt:lpstr>
      <vt:lpstr>COMPARATOR</vt:lpstr>
      <vt:lpstr>COMPARATOR</vt:lpstr>
      <vt:lpstr>COMPARATOR</vt:lpstr>
      <vt:lpstr>STANDARD WARRANTIES</vt:lpstr>
      <vt:lpstr>PRESSURE VS. TEMPERATURE</vt:lpstr>
      <vt:lpstr>KETTLE SIZING CHART</vt:lpstr>
      <vt:lpstr>CALCULATOR</vt:lpstr>
    </vt:vector>
  </TitlesOfParts>
  <Company>Flynn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Barnett</dc:creator>
  <cp:lastModifiedBy>Jared</cp:lastModifiedBy>
  <cp:revision>131</cp:revision>
  <dcterms:created xsi:type="dcterms:W3CDTF">2013-04-16T01:48:22Z</dcterms:created>
  <dcterms:modified xsi:type="dcterms:W3CDTF">2017-07-21T13:06:19Z</dcterms:modified>
</cp:coreProperties>
</file>